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47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</p:sldIdLst>
  <p:sldSz cy="5143500" cx="9144000"/>
  <p:notesSz cx="6858000" cy="9144000"/>
  <p:embeddedFontLst>
    <p:embeddedFont>
      <p:font typeface="Roboto"/>
      <p:regular r:id="rId54"/>
      <p:bold r:id="rId55"/>
      <p:italic r:id="rId56"/>
      <p:boldItalic r:id="rId57"/>
    </p:embeddedFont>
    <p:embeddedFont>
      <p:font typeface="Merriweather"/>
      <p:regular r:id="rId58"/>
      <p:bold r:id="rId59"/>
      <p:italic r:id="rId60"/>
      <p:boldItalic r:id="rId6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  <p15:guide id="3" pos="2531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B28F409F-FA5A-4CC2-965E-AEE6CFC39B15}">
  <a:tblStyle styleId="{B28F409F-FA5A-4CC2-965E-AEE6CFC39B15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3E5017FB-88D5-49C4-9302-C21953D81F9F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  <p:guide pos="2531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1" Type="http://schemas.openxmlformats.org/officeDocument/2006/relationships/font" Target="fonts/Merriweather-boldItalic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60" Type="http://schemas.openxmlformats.org/officeDocument/2006/relationships/font" Target="fonts/Merriweather-italic.fntdata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font" Target="fonts/Roboto-bold.fntdata"/><Relationship Id="rId10" Type="http://schemas.openxmlformats.org/officeDocument/2006/relationships/slide" Target="slides/slide4.xml"/><Relationship Id="rId54" Type="http://schemas.openxmlformats.org/officeDocument/2006/relationships/font" Target="fonts/Roboto-regular.fntdata"/><Relationship Id="rId13" Type="http://schemas.openxmlformats.org/officeDocument/2006/relationships/slide" Target="slides/slide7.xml"/><Relationship Id="rId57" Type="http://schemas.openxmlformats.org/officeDocument/2006/relationships/font" Target="fonts/Roboto-boldItalic.fntdata"/><Relationship Id="rId12" Type="http://schemas.openxmlformats.org/officeDocument/2006/relationships/slide" Target="slides/slide6.xml"/><Relationship Id="rId56" Type="http://schemas.openxmlformats.org/officeDocument/2006/relationships/font" Target="fonts/Roboto-italic.fntdata"/><Relationship Id="rId15" Type="http://schemas.openxmlformats.org/officeDocument/2006/relationships/slide" Target="slides/slide9.xml"/><Relationship Id="rId59" Type="http://schemas.openxmlformats.org/officeDocument/2006/relationships/font" Target="fonts/Merriweather-bold.fntdata"/><Relationship Id="rId14" Type="http://schemas.openxmlformats.org/officeDocument/2006/relationships/slide" Target="slides/slide8.xml"/><Relationship Id="rId58" Type="http://schemas.openxmlformats.org/officeDocument/2006/relationships/font" Target="fonts/Merriweather-regular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612a5d73de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612a5d73de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6f77d5754c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6f77d5754c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6fcc691309_0_3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6fcc691309_0_3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6fcc691309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6fcc691309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6139f86065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6139f86065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Client requested feature as it can be seen in the picture. They reaslied the problem that jargons wouldn’t really help people like students or people with no acadmeic background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Expected sprint without having to write all the contents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6262f5f5f7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6262f5f5f7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6262f5f5f7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6262f5f5f7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6fcc691309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6fcc691309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6fcc691309_0_3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6fcc691309_0_3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we prioritised user stories - high priority level for the ones that the client’s requested or showed strong interest. Lower for the ones that we brought it up ourselves to implement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6fcc691309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6fcc691309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6276c8c77a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6276c8c77a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we prioritised user stories - high priority level for the ones that the client’s requested or showed strong interest. Lower for the ones that we brought it up ourselves to implement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6fcc691309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6fcc691309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6fcc810d0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6fcc810d0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we prioritised user stories - high priority level for the ones that the client’s requested or showed strong interest. Lower for the ones that we brought it up ourselves to implement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6148083e9e_0_4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6148083e9e_0_4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6fcc691309_0_3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6fcc691309_0_3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we prioritised user stories - high priority level for the ones that the client’s requested or showed strong interest. Lower for the ones that we brought it up ourselves to implement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3ce65d8f5_2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3ce65d8f5_2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73ce65d8f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73ce65d8f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73ce65d8f5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73ce65d8f5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73ce65d8f5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73ce65d8f5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73ce65d8f5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73ce65d8f5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613aae893e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613aae893e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6148083e9e_0_4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6148083e9e_0_4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6276b5b2ea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6276b5b2ea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6276b5b2ea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6276b5b2ea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6276b5b2ea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6276b5b2ea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6fcc691309_0_3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6fcc691309_0_3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we prioritised user stories - high priority level for the ones that the client’s requested or showed strong interest. Lower for the ones that we brought it up ourselves to implement</a:t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627bb76f1f_1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627bb76f1f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627bb76f1f_1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627bb76f1f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6139e4743e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6139e4743e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6148083e9e_0_4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6148083e9e_0_4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6148083e9e_0_4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6148083e9e_0_4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627bef4f36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627bef4f36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Evidence of collaboration - meeting minutes and report works.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Originally started on google drive as not everyone was familiar with bitbucket wiki however, as everyone got used to it, we started working directly on wiki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612a5d6f3e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612a5d6f3e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613aae893e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613aae893e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Evidence of collaboration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of bitbucket and slack and other unfamiliar tools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Bitbucekt for programming collaboration and wiki for document collaboration</a:t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6139f86065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6139f86065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Trello used for division/allocation of tasks and each task’s schedule.</a:t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6139f86065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6139f86065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 with clients - use of slack, scope statement signatures, email - Main source of communication between client was face to face (weekly client meetings) but also used Slack to resolve simple problems and ensure with clients.</a:t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6148083e9e_0_4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6148083e9e_0_4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FIrst dot point - evidence of team work - group roles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These were the main XP roles assigned to individuals for the whole semester based on their strength.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Reason for main XP role was to ensure quality of weekly tasks by weekly xp roles and to provide guidance if needed to each individuals.</a:t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6fcca572f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6fcca572f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Follow a systematic process of work - weekly plan and task allocation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Further weekly task allocation through weekly roles (Each individuals had 2 roles each week, one main role and one weekly role)</a:t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626c719c6d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626c719c6d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Issues/challenges faced as team vs progress we made to resolve issues.</a:t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6fcca572f9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6fcca572f9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6148083e9e_0_4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6148083e9e_0_4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62545168f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62545168f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6135fb793d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6135fb793d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6135fb793d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6135fb793d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6135fb793d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6135fb793d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6fcc691309_0_3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6fcc691309_0_3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we prioritised user stories - high priority level for the ones that the client’s requested or showed strong interest. Lower for the ones that we brought it up ourselves to implement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25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hasCustomPrompt="1" type="title"/>
          </p:nvPr>
        </p:nvSpPr>
        <p:spPr>
          <a:xfrm>
            <a:off x="311750" y="831175"/>
            <a:ext cx="5334900" cy="12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11"/>
          <p:cNvSpPr txBox="1"/>
          <p:nvPr>
            <p:ph idx="1" type="body"/>
          </p:nvPr>
        </p:nvSpPr>
        <p:spPr>
          <a:xfrm>
            <a:off x="311700" y="2121425"/>
            <a:ext cx="5334900" cy="9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57" name="Google Shape;5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accent3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48099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6" name="Google Shape;16;p3"/>
          <p:cNvSpPr/>
          <p:nvPr/>
        </p:nvSpPr>
        <p:spPr>
          <a:xfrm>
            <a:off x="0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0"/>
            <a:ext cx="431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/>
          <p:nvPr/>
        </p:nvSpPr>
        <p:spPr>
          <a:xfrm>
            <a:off x="0" y="44125"/>
            <a:ext cx="4313625" cy="4399375"/>
          </a:xfrm>
          <a:custGeom>
            <a:rect b="b" l="l" r="r" t="t"/>
            <a:pathLst>
              <a:path extrusionOk="0" h="175975" w="172545">
                <a:moveTo>
                  <a:pt x="0" y="157"/>
                </a:moveTo>
                <a:lnTo>
                  <a:pt x="172419" y="0"/>
                </a:lnTo>
                <a:lnTo>
                  <a:pt x="172545" y="126541"/>
                </a:lnTo>
                <a:lnTo>
                  <a:pt x="0" y="175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22" name="Google Shape;22;p4"/>
          <p:cNvSpPr/>
          <p:nvPr/>
        </p:nvSpPr>
        <p:spPr>
          <a:xfrm>
            <a:off x="-125" y="0"/>
            <a:ext cx="4316900" cy="4395600"/>
          </a:xfrm>
          <a:custGeom>
            <a:rect b="b" l="l" r="r" t="t"/>
            <a:pathLst>
              <a:path extrusionOk="0" h="175824" w="172676">
                <a:moveTo>
                  <a:pt x="0" y="6"/>
                </a:moveTo>
                <a:lnTo>
                  <a:pt x="172676" y="0"/>
                </a:lnTo>
                <a:lnTo>
                  <a:pt x="172562" y="126442"/>
                </a:lnTo>
                <a:lnTo>
                  <a:pt x="0" y="17582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23" name="Google Shape;23;p4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/>
          <p:nvPr/>
        </p:nvSpPr>
        <p:spPr>
          <a:xfrm>
            <a:off x="0" y="0"/>
            <a:ext cx="3764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 txBox="1"/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7"/>
          <p:cNvSpPr txBox="1"/>
          <p:nvPr>
            <p:ph idx="1" type="body"/>
          </p:nvPr>
        </p:nvSpPr>
        <p:spPr>
          <a:xfrm>
            <a:off x="311700" y="2390650"/>
            <a:ext cx="3127500" cy="229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0" name="Google Shape;4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/>
          <p:nvPr>
            <p:ph type="title"/>
          </p:nvPr>
        </p:nvSpPr>
        <p:spPr>
          <a:xfrm>
            <a:off x="311675" y="798600"/>
            <a:ext cx="6247800" cy="35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3" name="Google Shape;4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9"/>
          <p:cNvSpPr txBox="1"/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" type="subTitle"/>
          </p:nvPr>
        </p:nvSpPr>
        <p:spPr>
          <a:xfrm>
            <a:off x="304800" y="2626725"/>
            <a:ext cx="3704400" cy="9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8" name="Google Shape;48;p9"/>
          <p:cNvSpPr txBox="1"/>
          <p:nvPr>
            <p:ph idx="2" type="body"/>
          </p:nvPr>
        </p:nvSpPr>
        <p:spPr>
          <a:xfrm>
            <a:off x="4879025" y="500925"/>
            <a:ext cx="3954000" cy="41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9" name="Google Shape;49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/>
          <p:nvPr/>
        </p:nvSpPr>
        <p:spPr>
          <a:xfrm>
            <a:off x="0" y="4369000"/>
            <a:ext cx="9144000" cy="77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10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erriweather"/>
              <a:buNone/>
              <a:defRPr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/>
        </p:txBody>
      </p:sp>
      <p:sp>
        <p:nvSpPr>
          <p:cNvPr id="53" name="Google Shape;5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aradig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linv428.wixsite.com/website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www.w3.org/TR/WCAG21/" TargetMode="External"/><Relationship Id="rId4" Type="http://schemas.openxmlformats.org/officeDocument/2006/relationships/image" Target="../media/image3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7.png"/><Relationship Id="rId4" Type="http://schemas.openxmlformats.org/officeDocument/2006/relationships/image" Target="../media/image32.png"/><Relationship Id="rId5" Type="http://schemas.openxmlformats.org/officeDocument/2006/relationships/image" Target="../media/image34.png"/><Relationship Id="rId6" Type="http://schemas.openxmlformats.org/officeDocument/2006/relationships/image" Target="../media/image3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8.png"/><Relationship Id="rId4" Type="http://schemas.openxmlformats.org/officeDocument/2006/relationships/image" Target="../media/image4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3.png"/><Relationship Id="rId4" Type="http://schemas.openxmlformats.org/officeDocument/2006/relationships/image" Target="../media/image3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0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9.png"/><Relationship Id="rId4" Type="http://schemas.openxmlformats.org/officeDocument/2006/relationships/image" Target="../media/image2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trends.techlab.works/" TargetMode="Externa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8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20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9.png"/><Relationship Id="rId4" Type="http://schemas.openxmlformats.org/officeDocument/2006/relationships/image" Target="../media/image24.png"/><Relationship Id="rId5" Type="http://schemas.openxmlformats.org/officeDocument/2006/relationships/image" Target="../media/image17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5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6.png"/><Relationship Id="rId4" Type="http://schemas.openxmlformats.org/officeDocument/2006/relationships/image" Target="../media/image28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3"/>
          <p:cNvSpPr txBox="1"/>
          <p:nvPr>
            <p:ph type="title"/>
          </p:nvPr>
        </p:nvSpPr>
        <p:spPr>
          <a:xfrm>
            <a:off x="437825" y="192225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CP 23 - TechLab Upgrade</a:t>
            </a:r>
            <a:endParaRPr b="1" sz="49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13"/>
          <p:cNvSpPr txBox="1"/>
          <p:nvPr>
            <p:ph idx="4294967295" type="body"/>
          </p:nvPr>
        </p:nvSpPr>
        <p:spPr>
          <a:xfrm>
            <a:off x="245775" y="167830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solidFill>
                  <a:srgbClr val="000000"/>
                </a:solidFill>
              </a:rPr>
              <a:t>Hand of the Fek </a:t>
            </a:r>
            <a:endParaRPr b="1" sz="2900"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66" name="Google Shape;6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64038" y="2599350"/>
            <a:ext cx="2084075" cy="2084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2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TechLab Trends - Requirements</a:t>
            </a:r>
            <a:endParaRPr sz="3600">
              <a:solidFill>
                <a:srgbClr val="FFFFFF"/>
              </a:solidFill>
            </a:endParaRPr>
          </a:p>
        </p:txBody>
      </p:sp>
      <p:sp>
        <p:nvSpPr>
          <p:cNvPr id="120" name="Google Shape;120;p22"/>
          <p:cNvSpPr txBox="1"/>
          <p:nvPr>
            <p:ph idx="4294967295" type="body"/>
          </p:nvPr>
        </p:nvSpPr>
        <p:spPr>
          <a:xfrm>
            <a:off x="377150" y="1287350"/>
            <a:ext cx="7954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Choosing the ‘type of user’ will filter articles on the home page and allow admins to </a:t>
            </a:r>
            <a:r>
              <a:rPr b="1" lang="en" sz="1700"/>
              <a:t>monitor type of engagement</a:t>
            </a:r>
            <a:endParaRPr b="1" sz="17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336550" lvl="0" marL="457200" rtl="0" algn="l">
              <a:spcBef>
                <a:spcPts val="16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A need for more a sophisticated search for a </a:t>
            </a:r>
            <a:r>
              <a:rPr b="1" lang="en" sz="1700"/>
              <a:t>more tailored user experience</a:t>
            </a:r>
            <a:r>
              <a:rPr lang="en" sz="1700"/>
              <a:t>.</a:t>
            </a:r>
            <a:endParaRPr sz="17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336550" lvl="0" marL="457200" rtl="0" algn="l">
              <a:spcBef>
                <a:spcPts val="16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Improved monitoring of site engagement</a:t>
            </a:r>
            <a:endParaRPr sz="17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3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TechLab Requirements</a:t>
            </a:r>
            <a:endParaRPr/>
          </a:p>
        </p:txBody>
      </p:sp>
      <p:sp>
        <p:nvSpPr>
          <p:cNvPr id="126" name="Google Shape;126;p23"/>
          <p:cNvSpPr txBox="1"/>
          <p:nvPr>
            <p:ph idx="1" type="body"/>
          </p:nvPr>
        </p:nvSpPr>
        <p:spPr>
          <a:xfrm>
            <a:off x="4203900" y="902250"/>
            <a:ext cx="49401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Social Media links on article pages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Events side panel informing users of upcoming TechLab events.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rtl="0" algn="l">
              <a:spcBef>
                <a:spcPts val="16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Markdown editing for articles with the ability to embed videos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4"/>
          <p:cNvSpPr txBox="1"/>
          <p:nvPr>
            <p:ph type="title"/>
          </p:nvPr>
        </p:nvSpPr>
        <p:spPr>
          <a:xfrm>
            <a:off x="152475" y="6557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32" name="Google Shape;132;p24"/>
          <p:cNvGraphicFramePr/>
          <p:nvPr/>
        </p:nvGraphicFramePr>
        <p:xfrm>
          <a:off x="-12" y="689275"/>
          <a:ext cx="3000000" cy="3000000"/>
        </p:xfrm>
        <a:graphic>
          <a:graphicData uri="http://schemas.openxmlformats.org/drawingml/2006/table">
            <a:tbl>
              <a:tblPr>
                <a:solidFill>
                  <a:srgbClr val="FFFFFF"/>
                </a:solidFill>
                <a:tableStyleId>{B28F409F-FA5A-4CC2-965E-AEE6CFC39B15}</a:tableStyleId>
              </a:tblPr>
              <a:tblGrid>
                <a:gridCol w="3070975"/>
                <a:gridCol w="653975"/>
                <a:gridCol w="686625"/>
                <a:gridCol w="2191250"/>
                <a:gridCol w="2541200"/>
              </a:tblGrid>
              <a:tr h="6039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50">
                          <a:solidFill>
                            <a:srgbClr val="172B4D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User Story (Reader)</a:t>
                      </a:r>
                      <a:endParaRPr b="1" sz="1050">
                        <a:solidFill>
                          <a:srgbClr val="172B4D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6675" marB="66675" marR="95250" marL="95250">
                    <a:lnB cap="flat" cmpd="sng" w="9475">
                      <a:solidFill>
                        <a:srgbClr val="DFE1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50">
                          <a:solidFill>
                            <a:srgbClr val="172B4D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Priority</a:t>
                      </a:r>
                      <a:endParaRPr b="1" sz="1050">
                        <a:solidFill>
                          <a:srgbClr val="172B4D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6675" marB="66675" marR="95250" marL="95250">
                    <a:lnB cap="flat" cmpd="sng" w="9475">
                      <a:solidFill>
                        <a:srgbClr val="DFE1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50">
                          <a:solidFill>
                            <a:srgbClr val="172B4D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Risk</a:t>
                      </a:r>
                      <a:endParaRPr b="1" sz="1050">
                        <a:solidFill>
                          <a:srgbClr val="172B4D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6675" marB="66675" marR="95250" marL="95250">
                    <a:lnB cap="flat" cmpd="sng" w="9475">
                      <a:solidFill>
                        <a:srgbClr val="DFE1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50">
                          <a:solidFill>
                            <a:srgbClr val="172B4D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Functional</a:t>
                      </a:r>
                      <a:endParaRPr b="1" sz="1050">
                        <a:solidFill>
                          <a:srgbClr val="172B4D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6675" marB="66675" marR="95250" marL="95250">
                    <a:lnB cap="flat" cmpd="sng" w="9475">
                      <a:solidFill>
                        <a:srgbClr val="DFE1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50">
                          <a:solidFill>
                            <a:srgbClr val="172B4D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Non-Functional</a:t>
                      </a:r>
                      <a:endParaRPr b="1" sz="1050">
                        <a:solidFill>
                          <a:srgbClr val="172B4D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6675" marB="66675" marR="95250" marL="95250">
                    <a:lnB cap="flat" cmpd="sng" w="9475">
                      <a:solidFill>
                        <a:srgbClr val="DFE1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9683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172B4D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As a user I'd like to be able to see icons in the header representing the social media presence of the Techlab so I can navigate and view their pages</a:t>
                      </a:r>
                      <a:endParaRPr sz="1050">
                        <a:solidFill>
                          <a:srgbClr val="172B4D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6675" marB="66675" marR="95250" marL="95250">
                    <a:lnT cap="flat" cmpd="sng" w="9475">
                      <a:solidFill>
                        <a:srgbClr val="DFE1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172B4D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High</a:t>
                      </a:r>
                      <a:endParaRPr sz="1050">
                        <a:solidFill>
                          <a:srgbClr val="172B4D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6675" marB="66675" marR="95250" marL="95250">
                    <a:lnT cap="flat" cmpd="sng" w="9475">
                      <a:solidFill>
                        <a:srgbClr val="DFE1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172B4D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Low</a:t>
                      </a:r>
                      <a:endParaRPr sz="1050">
                        <a:solidFill>
                          <a:srgbClr val="172B4D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6675" marB="66675" marR="95250" marL="95250">
                    <a:lnT cap="flat" cmpd="sng" w="9475">
                      <a:solidFill>
                        <a:srgbClr val="DFE1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172B4D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Users should be able to navigate to social media pages through the icons</a:t>
                      </a:r>
                      <a:endParaRPr sz="1050">
                        <a:solidFill>
                          <a:srgbClr val="172B4D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6675" marB="66675" marR="95250" marL="95250">
                    <a:lnT cap="flat" cmpd="sng" w="9475">
                      <a:solidFill>
                        <a:srgbClr val="DFE1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172B4D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The web report should have increased usability to display further information via other media</a:t>
                      </a:r>
                      <a:endParaRPr sz="1050">
                        <a:solidFill>
                          <a:srgbClr val="172B4D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6675" marB="66675" marR="95250" marL="95250">
                    <a:lnT cap="flat" cmpd="sng" w="9475">
                      <a:solidFill>
                        <a:srgbClr val="DFE1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9683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172B4D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As a user I would like to see a footer and header to display links to content of the website in order to easily navigate to parts of the website</a:t>
                      </a:r>
                      <a:endParaRPr sz="1050">
                        <a:solidFill>
                          <a:srgbClr val="172B4D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6675" marB="66675" marR="95250" marL="9525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172B4D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High</a:t>
                      </a:r>
                      <a:endParaRPr sz="1050">
                        <a:solidFill>
                          <a:srgbClr val="172B4D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6675" marB="66675" marR="95250" marL="9525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172B4D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Low</a:t>
                      </a:r>
                      <a:endParaRPr sz="1050">
                        <a:solidFill>
                          <a:srgbClr val="172B4D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6675" marB="66675" marR="95250" marL="9525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172B4D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Users should be able to easily navigate through the website and avoid possible dead ends</a:t>
                      </a:r>
                      <a:endParaRPr sz="1050">
                        <a:solidFill>
                          <a:srgbClr val="172B4D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6675" marB="66675" marR="95250" marL="9525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172B4D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The website provides higher recoverability for the users to navigate back to other parts of website upon their will</a:t>
                      </a:r>
                      <a:endParaRPr sz="1050">
                        <a:solidFill>
                          <a:srgbClr val="172B4D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6675" marB="66675" marR="95250" marL="95250"/>
                </a:tc>
              </a:tr>
              <a:tr h="9683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172B4D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As a user I want to have a "contact us" form so that I can directly get into contact with the admins of the website.</a:t>
                      </a:r>
                      <a:endParaRPr sz="1050">
                        <a:solidFill>
                          <a:srgbClr val="172B4D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6675" marB="66675" marR="95250" marL="9525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172B4D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High</a:t>
                      </a:r>
                      <a:endParaRPr sz="1050">
                        <a:solidFill>
                          <a:srgbClr val="172B4D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6675" marB="66675" marR="95250" marL="9525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172B4D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Low</a:t>
                      </a:r>
                      <a:endParaRPr sz="1050">
                        <a:solidFill>
                          <a:srgbClr val="172B4D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6675" marB="66675" marR="95250" marL="9525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172B4D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Users should be able to communicate with the admins through a form submission</a:t>
                      </a:r>
                      <a:endParaRPr sz="1050">
                        <a:solidFill>
                          <a:srgbClr val="172B4D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6675" marB="66675" marR="95250" marL="9525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172B4D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The website may increase effectiveness in communicating with the admins as these forms are easily available on the web report</a:t>
                      </a:r>
                      <a:endParaRPr sz="1050">
                        <a:solidFill>
                          <a:srgbClr val="172B4D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6675" marB="66675" marR="95250" marL="95250"/>
                </a:tc>
              </a:tr>
              <a:tr h="9453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172B4D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As a user I want to see an about page in order to get know more about the creators and admins of the TechLab website</a:t>
                      </a:r>
                      <a:endParaRPr sz="1050">
                        <a:solidFill>
                          <a:srgbClr val="172B4D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6675" marB="66675" marR="95250" marL="9525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172B4D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High</a:t>
                      </a:r>
                      <a:endParaRPr sz="1050">
                        <a:solidFill>
                          <a:srgbClr val="172B4D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6675" marB="66675" marR="95250" marL="9525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172B4D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Low</a:t>
                      </a:r>
                      <a:endParaRPr sz="1050">
                        <a:solidFill>
                          <a:srgbClr val="172B4D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6675" marB="66675" marR="95250" marL="9525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172B4D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Users are able to access "about us" page in order to intake more information on the admins</a:t>
                      </a:r>
                      <a:endParaRPr sz="1050">
                        <a:solidFill>
                          <a:srgbClr val="172B4D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6675" marB="66675" marR="95250" marL="9525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172B4D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The web report supports higher accessibility of certain information through buttons and navigation bars</a:t>
                      </a:r>
                      <a:endParaRPr sz="1050">
                        <a:solidFill>
                          <a:srgbClr val="172B4D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6675" marB="66675" marR="95250" marL="95250"/>
                </a:tc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5"/>
          <p:cNvSpPr txBox="1"/>
          <p:nvPr>
            <p:ph type="title"/>
          </p:nvPr>
        </p:nvSpPr>
        <p:spPr>
          <a:xfrm>
            <a:off x="26805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(admin) stories</a:t>
            </a:r>
            <a:endParaRPr/>
          </a:p>
        </p:txBody>
      </p:sp>
      <p:sp>
        <p:nvSpPr>
          <p:cNvPr id="138" name="Google Shape;138;p25"/>
          <p:cNvSpPr txBox="1"/>
          <p:nvPr>
            <p:ph idx="1" type="body"/>
          </p:nvPr>
        </p:nvSpPr>
        <p:spPr>
          <a:xfrm>
            <a:off x="311700" y="1353825"/>
            <a:ext cx="3935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highlight>
                  <a:srgbClr val="A4C2F4"/>
                </a:highlight>
                <a:latin typeface="Calibri"/>
                <a:ea typeface="Calibri"/>
                <a:cs typeface="Calibri"/>
                <a:sym typeface="Calibri"/>
              </a:rPr>
              <a:t>As an author, I would like to be able to easily change the contents of the reports so that I can easily edit and add changes to the existing posts</a:t>
            </a: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highlight>
                  <a:srgbClr val="A4C2F4"/>
                </a:highlight>
                <a:latin typeface="Calibri"/>
                <a:ea typeface="Calibri"/>
                <a:cs typeface="Calibri"/>
                <a:sym typeface="Calibri"/>
              </a:rPr>
              <a:t>As an admin, I would like to be able to easily add tags to an article so that I can easily categorise the content.</a:t>
            </a:r>
            <a:endParaRPr b="1">
              <a:solidFill>
                <a:srgbClr val="000000"/>
              </a:solidFill>
              <a:highlight>
                <a:srgbClr val="A4C2F4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highlight>
                  <a:srgbClr val="A4C2F4"/>
                </a:highlight>
                <a:latin typeface="Calibri"/>
                <a:ea typeface="Calibri"/>
                <a:cs typeface="Calibri"/>
                <a:sym typeface="Calibri"/>
              </a:rPr>
              <a:t>As an author, I would like to provide quick navigation  to other social networking sites so that the readers can actively communicate with us.</a:t>
            </a:r>
            <a:endParaRPr b="1">
              <a:solidFill>
                <a:srgbClr val="000000"/>
              </a:solidFill>
              <a:highlight>
                <a:srgbClr val="A4C2F4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000000"/>
              </a:solidFill>
              <a:highlight>
                <a:srgbClr val="FFF2CC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p25"/>
          <p:cNvSpPr/>
          <p:nvPr/>
        </p:nvSpPr>
        <p:spPr>
          <a:xfrm>
            <a:off x="4239900" y="1236450"/>
            <a:ext cx="664200" cy="3140700"/>
          </a:xfrm>
          <a:prstGeom prst="up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990000"/>
              </a:gs>
              <a:gs pos="0">
                <a:srgbClr val="770202"/>
              </a:gs>
              <a:gs pos="61000">
                <a:srgbClr val="E69138"/>
              </a:gs>
              <a:gs pos="100000">
                <a:srgbClr val="6AA84F"/>
              </a:gs>
            </a:gsLst>
            <a:lin ang="5400012" scaled="0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7320000" dist="219075">
              <a:srgbClr val="000000">
                <a:alpha val="44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gh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Low</a:t>
            </a:r>
            <a:endParaRPr/>
          </a:p>
        </p:txBody>
      </p:sp>
      <p:sp>
        <p:nvSpPr>
          <p:cNvPr id="140" name="Google Shape;140;p25"/>
          <p:cNvSpPr txBox="1"/>
          <p:nvPr/>
        </p:nvSpPr>
        <p:spPr>
          <a:xfrm>
            <a:off x="3864375" y="4515000"/>
            <a:ext cx="1831800" cy="8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Priority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25"/>
          <p:cNvSpPr txBox="1"/>
          <p:nvPr>
            <p:ph idx="1" type="body"/>
          </p:nvPr>
        </p:nvSpPr>
        <p:spPr>
          <a:xfrm>
            <a:off x="5041800" y="1284275"/>
            <a:ext cx="3935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As an author, I would like to easily add new admins onto the list so that I can easily give specific permissions.</a:t>
            </a: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As an admin, I would like to expand on articles about trends by providing sections for Trends -&gt; Projects -&gt; Experiments -&gt; Codebase, so that I can easily add more information about a trend.</a:t>
            </a: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As an admin, I would like a way to capture user interaction so that I can capture and analyse the type of engagement with the content.</a:t>
            </a:r>
            <a:endParaRPr b="1">
              <a:solidFill>
                <a:srgbClr val="000000"/>
              </a:solidFill>
              <a:highlight>
                <a:srgbClr val="A4C2F4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>
              <a:solidFill>
                <a:srgbClr val="000000"/>
              </a:solidFill>
              <a:highlight>
                <a:srgbClr val="A4C2F4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(Reader) stories with top-priority</a:t>
            </a:r>
            <a:endParaRPr/>
          </a:p>
        </p:txBody>
      </p:sp>
      <p:sp>
        <p:nvSpPr>
          <p:cNvPr id="147" name="Google Shape;147;p26"/>
          <p:cNvSpPr txBox="1"/>
          <p:nvPr>
            <p:ph idx="4294967295" type="body"/>
          </p:nvPr>
        </p:nvSpPr>
        <p:spPr>
          <a:xfrm>
            <a:off x="311700" y="1308900"/>
            <a:ext cx="36633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As a reader, I would like to</a:t>
            </a:r>
            <a:r>
              <a:rPr b="1" lang="en"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expand information specifically related to my role as a student/tutor/academic researcher </a:t>
            </a:r>
            <a:r>
              <a:rPr lang="en"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so that I can</a:t>
            </a:r>
            <a:r>
              <a:rPr b="1" lang="en"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see information only relevant to me.</a:t>
            </a:r>
            <a:endParaRPr b="1"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Char char="-"/>
            </a:pPr>
            <a:r>
              <a:rPr lang="en"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Client requested feature (Point3 &amp; 4)</a:t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Char char="-"/>
            </a:pPr>
            <a:r>
              <a:rPr lang="en"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Expected sprint 4-5 days </a:t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Char char="-"/>
            </a:pPr>
            <a:r>
              <a:rPr lang="en"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Acceptance criteria set by checking with the clients  and being able to categorise information on different levels.</a:t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Char char="-"/>
            </a:pPr>
            <a:r>
              <a:rPr lang="en"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Ensure progress with client through weekly meetings</a:t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26"/>
          <p:cNvSpPr txBox="1"/>
          <p:nvPr>
            <p:ph idx="4294967295" type="body"/>
          </p:nvPr>
        </p:nvSpPr>
        <p:spPr>
          <a:xfrm>
            <a:off x="3923100" y="1308900"/>
            <a:ext cx="4830300" cy="156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Char char="-"/>
            </a:pPr>
            <a:r>
              <a:rPr b="1" lang="en" sz="13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Functional requirement:</a:t>
            </a:r>
            <a:r>
              <a:rPr lang="en" sz="13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Readers should be able to select level of information they want to read and expand on more information upon their request</a:t>
            </a:r>
            <a:endParaRPr sz="13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Char char="-"/>
            </a:pPr>
            <a:r>
              <a:rPr b="1" lang="en" sz="13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Non-functional requirement: </a:t>
            </a:r>
            <a:r>
              <a:rPr lang="en" sz="13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The website should display enhanced </a:t>
            </a:r>
            <a:r>
              <a:rPr lang="en" sz="13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accessibility</a:t>
            </a:r>
            <a:r>
              <a:rPr lang="en" sz="13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of organised content to the readers of different roles.</a:t>
            </a:r>
            <a:endParaRPr sz="13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1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9" name="Google Shape;14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47758" y="2924225"/>
            <a:ext cx="5236192" cy="20989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0" name="Google Shape;150;p26"/>
          <p:cNvCxnSpPr/>
          <p:nvPr/>
        </p:nvCxnSpPr>
        <p:spPr>
          <a:xfrm>
            <a:off x="4519525" y="4132975"/>
            <a:ext cx="44382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1" name="Google Shape;151;p26"/>
          <p:cNvCxnSpPr/>
          <p:nvPr/>
        </p:nvCxnSpPr>
        <p:spPr>
          <a:xfrm>
            <a:off x="4519525" y="4331775"/>
            <a:ext cx="44382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7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(Reader) stories with </a:t>
            </a:r>
            <a:r>
              <a:rPr lang="en"/>
              <a:t>top-priority</a:t>
            </a:r>
            <a:endParaRPr/>
          </a:p>
        </p:txBody>
      </p:sp>
      <p:sp>
        <p:nvSpPr>
          <p:cNvPr id="157" name="Google Shape;157;p27"/>
          <p:cNvSpPr txBox="1"/>
          <p:nvPr>
            <p:ph idx="4294967295" type="body"/>
          </p:nvPr>
        </p:nvSpPr>
        <p:spPr>
          <a:xfrm>
            <a:off x="311700" y="1610875"/>
            <a:ext cx="44121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1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27"/>
          <p:cNvSpPr txBox="1"/>
          <p:nvPr>
            <p:ph idx="4294967295" type="body"/>
          </p:nvPr>
        </p:nvSpPr>
        <p:spPr>
          <a:xfrm>
            <a:off x="3800338" y="2952750"/>
            <a:ext cx="5251200" cy="156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Char char="-"/>
            </a:pPr>
            <a:r>
              <a:rPr b="1" lang="en"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Functional requirement</a:t>
            </a:r>
            <a:r>
              <a:rPr lang="en"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: Readers are able to navigate to chosen topics via reader selected categories or tags.</a:t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Char char="-"/>
            </a:pPr>
            <a:r>
              <a:rPr b="1" lang="en"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Non-functional requirement</a:t>
            </a:r>
            <a:r>
              <a:rPr lang="en"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: Categories and tags should help the users to browse through the TechLab report with increased efficiency compared to original version. </a:t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1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27"/>
          <p:cNvSpPr txBox="1"/>
          <p:nvPr>
            <p:ph idx="4294967295" type="body"/>
          </p:nvPr>
        </p:nvSpPr>
        <p:spPr>
          <a:xfrm>
            <a:off x="258875" y="1233875"/>
            <a:ext cx="36030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As a reader, I would like to </a:t>
            </a:r>
            <a:r>
              <a:rPr b="1" lang="en" sz="13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look through categories and tags</a:t>
            </a:r>
            <a:r>
              <a:rPr lang="en" sz="13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so that I can </a:t>
            </a:r>
            <a:r>
              <a:rPr b="1" lang="en" sz="13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find all related articles at once.</a:t>
            </a:r>
            <a:endParaRPr b="1" sz="13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Char char="-"/>
            </a:pPr>
            <a:r>
              <a:rPr lang="en"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Our initial design that the client showed interest</a:t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Char char="-"/>
            </a:pPr>
            <a:r>
              <a:rPr lang="en"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Expected </a:t>
            </a:r>
            <a:r>
              <a:rPr b="1" lang="en"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sprint 9-10 days </a:t>
            </a:r>
            <a:r>
              <a:rPr lang="en"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to </a:t>
            </a:r>
            <a:r>
              <a:rPr b="1" lang="en"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upgrade existing search bar</a:t>
            </a:r>
            <a:r>
              <a:rPr lang="en"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which has no advanced function and tags.</a:t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Char char="-"/>
            </a:pPr>
            <a:r>
              <a:rPr b="1" lang="en"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Acceptance criteria </a:t>
            </a:r>
            <a:r>
              <a:rPr lang="en"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set by the clients through meetings.</a:t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Char char="-"/>
            </a:pPr>
            <a:r>
              <a:rPr lang="en"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Ensure progress with client through weekly meetings and look for any need for changes.</a:t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60" name="Google Shape;160;p27"/>
          <p:cNvGrpSpPr/>
          <p:nvPr/>
        </p:nvGrpSpPr>
        <p:grpSpPr>
          <a:xfrm>
            <a:off x="4195338" y="1325138"/>
            <a:ext cx="4461225" cy="1447800"/>
            <a:chOff x="4300950" y="1314850"/>
            <a:chExt cx="4461225" cy="1447800"/>
          </a:xfrm>
        </p:grpSpPr>
        <p:pic>
          <p:nvPicPr>
            <p:cNvPr id="161" name="Google Shape;161;p2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300950" y="1314850"/>
              <a:ext cx="4461225" cy="144780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62" name="Google Shape;162;p27"/>
            <p:cNvCxnSpPr/>
            <p:nvPr/>
          </p:nvCxnSpPr>
          <p:spPr>
            <a:xfrm>
              <a:off x="4662075" y="2171850"/>
              <a:ext cx="2190300" cy="0"/>
            </a:xfrm>
            <a:prstGeom prst="straightConnector1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3" name="Google Shape;163;p27"/>
            <p:cNvCxnSpPr/>
            <p:nvPr/>
          </p:nvCxnSpPr>
          <p:spPr>
            <a:xfrm>
              <a:off x="4662075" y="2417750"/>
              <a:ext cx="2190300" cy="0"/>
            </a:xfrm>
            <a:prstGeom prst="straightConnector1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8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(Admin) stories with tests</a:t>
            </a:r>
            <a:endParaRPr/>
          </a:p>
        </p:txBody>
      </p:sp>
      <p:sp>
        <p:nvSpPr>
          <p:cNvPr id="169" name="Google Shape;169;p28"/>
          <p:cNvSpPr txBox="1"/>
          <p:nvPr>
            <p:ph idx="4294967295" type="body"/>
          </p:nvPr>
        </p:nvSpPr>
        <p:spPr>
          <a:xfrm>
            <a:off x="311700" y="1321700"/>
            <a:ext cx="36030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As an admin, I would like to be </a:t>
            </a:r>
            <a:r>
              <a:rPr b="1" lang="en"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able to easily add tags to an article</a:t>
            </a:r>
            <a:r>
              <a:rPr lang="en"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so that I can </a:t>
            </a:r>
            <a:r>
              <a:rPr b="1" lang="en"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easily categorise the content.</a:t>
            </a:r>
            <a:endParaRPr b="1"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Char char="-"/>
            </a:pPr>
            <a:r>
              <a:rPr lang="en"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Current tags contain nothing but client showed interest in using them.</a:t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Char char="-"/>
            </a:pPr>
            <a:r>
              <a:rPr lang="en"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Estimated to take 2-3 days to generate tagging system.</a:t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Char char="-"/>
            </a:pPr>
            <a:r>
              <a:rPr lang="en"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Acceptance criteria would include correct navigation, use and display of tags in the article but also by clients..</a:t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Char char="-"/>
            </a:pPr>
            <a:r>
              <a:rPr lang="en"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Ensure progress with client through weekly meetings and look for any need for changes..</a:t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" name="Google Shape;17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53600" y="1479750"/>
            <a:ext cx="3917250" cy="81915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8"/>
          <p:cNvSpPr txBox="1"/>
          <p:nvPr>
            <p:ph idx="4294967295" type="body"/>
          </p:nvPr>
        </p:nvSpPr>
        <p:spPr>
          <a:xfrm>
            <a:off x="4094050" y="2609700"/>
            <a:ext cx="4569900" cy="156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Char char="-"/>
            </a:pPr>
            <a:r>
              <a:rPr b="1" lang="en"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Functional requirement</a:t>
            </a:r>
            <a:r>
              <a:rPr lang="en"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: Admins should be able to easily add or edit tags through edit tag or add tag function.</a:t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Char char="-"/>
            </a:pPr>
            <a:r>
              <a:rPr b="1" lang="en"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Non-functional requirement</a:t>
            </a:r>
            <a:r>
              <a:rPr lang="en"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: If implemented, it should increase the quality of maintainability of the articles and reports for the admins as it supports organisation of articles based on categories for the admins.</a:t>
            </a:r>
            <a:endParaRPr sz="14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9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Wix Mock Design</a:t>
            </a:r>
            <a:endParaRPr/>
          </a:p>
        </p:txBody>
      </p:sp>
      <p:sp>
        <p:nvSpPr>
          <p:cNvPr id="177" name="Google Shape;177;p29"/>
          <p:cNvSpPr txBox="1"/>
          <p:nvPr/>
        </p:nvSpPr>
        <p:spPr>
          <a:xfrm>
            <a:off x="635850" y="1687275"/>
            <a:ext cx="40986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u="sng">
                <a:solidFill>
                  <a:schemeClr val="hlink"/>
                </a:solidFill>
                <a:hlinkClick r:id="rId3"/>
              </a:rPr>
              <a:t>https://linv428.wixsite.com/website</a:t>
            </a:r>
            <a:endParaRPr sz="20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8C8C8C"/>
            </a:gs>
            <a:gs pos="100000">
              <a:srgbClr val="404040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0"/>
          <p:cNvSpPr txBox="1"/>
          <p:nvPr>
            <p:ph type="title"/>
          </p:nvPr>
        </p:nvSpPr>
        <p:spPr>
          <a:xfrm>
            <a:off x="460950" y="651247"/>
            <a:ext cx="8222100" cy="83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000000"/>
                </a:solidFill>
              </a:rPr>
              <a:t>Final Product</a:t>
            </a:r>
            <a:endParaRPr i="1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1"/>
          <p:cNvSpPr txBox="1"/>
          <p:nvPr>
            <p:ph type="title"/>
          </p:nvPr>
        </p:nvSpPr>
        <p:spPr>
          <a:xfrm>
            <a:off x="128550" y="257875"/>
            <a:ext cx="18675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System Structure</a:t>
            </a:r>
            <a:endParaRPr/>
          </a:p>
        </p:txBody>
      </p:sp>
      <p:pic>
        <p:nvPicPr>
          <p:cNvPr id="188" name="Google Shape;188;p31"/>
          <p:cNvPicPr preferRelativeResize="0"/>
          <p:nvPr/>
        </p:nvPicPr>
        <p:blipFill rotWithShape="1">
          <a:blip r:embed="rId3">
            <a:alphaModFix/>
          </a:blip>
          <a:srcRect b="22299" l="17335" r="15708" t="0"/>
          <a:stretch/>
        </p:blipFill>
        <p:spPr>
          <a:xfrm>
            <a:off x="3503500" y="-76200"/>
            <a:ext cx="5640501" cy="5058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8C8C8C"/>
            </a:gs>
            <a:gs pos="100000">
              <a:srgbClr val="404040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4"/>
          <p:cNvSpPr txBox="1"/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solidFill>
                  <a:srgbClr val="000000"/>
                </a:solidFill>
              </a:rPr>
              <a:t>Overall Context</a:t>
            </a:r>
            <a:endParaRPr b="1" i="1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9750" y="0"/>
            <a:ext cx="790629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8C8C8C"/>
            </a:gs>
            <a:gs pos="100000">
              <a:srgbClr val="404040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3"/>
          <p:cNvSpPr txBox="1"/>
          <p:nvPr>
            <p:ph type="title"/>
          </p:nvPr>
        </p:nvSpPr>
        <p:spPr>
          <a:xfrm>
            <a:off x="460950" y="651247"/>
            <a:ext cx="8222100" cy="83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000000"/>
                </a:solidFill>
              </a:rPr>
              <a:t>Final Product</a:t>
            </a:r>
            <a:endParaRPr i="1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4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Stretch Goals</a:t>
            </a:r>
            <a:endParaRPr/>
          </a:p>
        </p:txBody>
      </p:sp>
      <p:sp>
        <p:nvSpPr>
          <p:cNvPr id="204" name="Google Shape;204;p34"/>
          <p:cNvSpPr txBox="1"/>
          <p:nvPr>
            <p:ph idx="4294967295" type="body"/>
          </p:nvPr>
        </p:nvSpPr>
        <p:spPr>
          <a:xfrm>
            <a:off x="481450" y="1425225"/>
            <a:ext cx="64197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000000"/>
                </a:solidFill>
                <a:highlight>
                  <a:srgbClr val="A4C2F4"/>
                </a:highlight>
                <a:latin typeface="Calibri"/>
                <a:ea typeface="Calibri"/>
                <a:cs typeface="Calibri"/>
                <a:sym typeface="Calibri"/>
              </a:rPr>
              <a:t>As a user, I would like to be notified of upcoming events and view all upcoming events</a:t>
            </a:r>
            <a:endParaRPr b="1" sz="1400">
              <a:solidFill>
                <a:srgbClr val="000000"/>
              </a:solidFill>
              <a:highlight>
                <a:srgbClr val="A4C2F4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000000"/>
                </a:solidFill>
                <a:highlight>
                  <a:srgbClr val="A4C2F4"/>
                </a:highlight>
                <a:latin typeface="Calibri"/>
                <a:ea typeface="Calibri"/>
                <a:cs typeface="Calibri"/>
                <a:sym typeface="Calibri"/>
              </a:rPr>
              <a:t>As an author, I would like to be able to notify users of upcoming events related to TechLab</a:t>
            </a:r>
            <a:endParaRPr b="1" sz="1400">
              <a:solidFill>
                <a:srgbClr val="000000"/>
              </a:solidFill>
              <a:highlight>
                <a:srgbClr val="A4C2F4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As a user, I want to be able to have a storage of my last viewed, favourited and ‘read later’ articles in order to </a:t>
            </a:r>
            <a:r>
              <a:rPr lang="en"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improve</a:t>
            </a:r>
            <a:r>
              <a:rPr lang="en"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viewing experience</a:t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As a user I want to have an integrated chatbox so that I can be able to communicate with support quickly and determine a field I am interested in..</a:t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As a user I would like to have a modal design when browsing through articles, this way it allows me to easily navigate around the website.</a:t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8C8C8C"/>
            </a:gs>
            <a:gs pos="100000">
              <a:srgbClr val="404040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5"/>
          <p:cNvSpPr txBox="1"/>
          <p:nvPr>
            <p:ph idx="4294967295"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solidFill>
                  <a:srgbClr val="000000"/>
                </a:solidFill>
              </a:rPr>
              <a:t>Quality Assurance</a:t>
            </a:r>
            <a:endParaRPr b="1" i="1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story 0</a:t>
            </a:r>
            <a:endParaRPr/>
          </a:p>
        </p:txBody>
      </p:sp>
      <p:sp>
        <p:nvSpPr>
          <p:cNvPr id="215" name="Google Shape;215;p36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rPr i="1" lang="en" sz="1050">
                <a:solidFill>
                  <a:srgbClr val="172B4D"/>
                </a:solidFill>
                <a:highlight>
                  <a:srgbClr val="FFFFFF"/>
                </a:highlight>
              </a:rPr>
              <a:t>As a reader, I would like to browse through the website without being overwhelmed so that I can browse for longer with comfort</a:t>
            </a:r>
            <a:endParaRPr i="1" sz="1050">
              <a:solidFill>
                <a:srgbClr val="172B4D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36"/>
          <p:cNvSpPr txBox="1"/>
          <p:nvPr>
            <p:ph idx="2" type="body"/>
          </p:nvPr>
        </p:nvSpPr>
        <p:spPr>
          <a:xfrm>
            <a:off x="5588600" y="1505700"/>
            <a:ext cx="32436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172B4D"/>
                </a:solidFill>
                <a:highlight>
                  <a:srgbClr val="FFFFFF"/>
                </a:highlight>
              </a:rPr>
              <a:t>Acceptance test / review from a UI professional John El Khoury.</a:t>
            </a:r>
            <a:endParaRPr sz="1050">
              <a:solidFill>
                <a:srgbClr val="172B4D"/>
              </a:solidFill>
              <a:highlight>
                <a:srgbClr val="FFFFFF"/>
              </a:highlight>
            </a:endParaRPr>
          </a:p>
          <a:p>
            <a:pPr indent="-295275" lvl="0" marL="457200" rtl="0" algn="l">
              <a:spcBef>
                <a:spcPts val="1800"/>
              </a:spcBef>
              <a:spcAft>
                <a:spcPts val="0"/>
              </a:spcAft>
              <a:buClr>
                <a:srgbClr val="172B4D"/>
              </a:buClr>
              <a:buSzPts val="1050"/>
              <a:buAutoNum type="arabicPeriod"/>
            </a:pPr>
            <a:r>
              <a:rPr lang="en" sz="1050">
                <a:solidFill>
                  <a:srgbClr val="172B4D"/>
                </a:solidFill>
                <a:highlight>
                  <a:srgbClr val="FFFFFF"/>
                </a:highlight>
              </a:rPr>
              <a:t>UI professional John confirms that the design match the agreed upon prototype and gives suggestions for changes </a:t>
            </a:r>
            <a:endParaRPr sz="1050">
              <a:solidFill>
                <a:srgbClr val="172B4D"/>
              </a:solidFill>
              <a:highlight>
                <a:srgbClr val="FFFFFF"/>
              </a:highlight>
            </a:endParaRPr>
          </a:p>
          <a:p>
            <a:pPr indent="-295275" lvl="0" marL="457200" rtl="0" algn="l"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050"/>
              <a:buAutoNum type="arabicPeriod"/>
            </a:pPr>
            <a:r>
              <a:rPr lang="en" sz="1050">
                <a:solidFill>
                  <a:srgbClr val="172B4D"/>
                </a:solidFill>
                <a:highlight>
                  <a:srgbClr val="FFFFFF"/>
                </a:highlight>
              </a:rPr>
              <a:t>John reviews the design and confirms the usability of the design and implementation.</a:t>
            </a:r>
            <a:endParaRPr sz="1050">
              <a:solidFill>
                <a:srgbClr val="172B4D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800"/>
              </a:spcBef>
              <a:spcAft>
                <a:spcPts val="0"/>
              </a:spcAft>
              <a:buNone/>
            </a:pPr>
            <a:r>
              <a:rPr b="1" lang="en" sz="1150">
                <a:solidFill>
                  <a:schemeClr val="hlink"/>
                </a:solidFill>
                <a:highlight>
                  <a:schemeClr val="lt1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/>
              </a:rPr>
              <a:t>Web Content Accessibility Guidelines (WCAG) 2.1</a:t>
            </a:r>
            <a:br>
              <a:rPr b="1" lang="en" sz="1150">
                <a:solidFill>
                  <a:schemeClr val="hlink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</a:br>
            <a:r>
              <a:rPr lang="en" sz="1150">
                <a:solidFill>
                  <a:srgbClr val="000000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Guideline for designing websites to be more accomodating for people with disabilities including blindness and limited movement</a:t>
            </a:r>
            <a:endParaRPr sz="1150">
              <a:solidFill>
                <a:srgbClr val="000000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80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80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172B4D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17" name="Google Shape;217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5550" y="2373927"/>
            <a:ext cx="4937799" cy="226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7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story 1</a:t>
            </a:r>
            <a:endParaRPr/>
          </a:p>
        </p:txBody>
      </p:sp>
      <p:sp>
        <p:nvSpPr>
          <p:cNvPr id="223" name="Google Shape;223;p37"/>
          <p:cNvSpPr txBox="1"/>
          <p:nvPr>
            <p:ph idx="1" type="body"/>
          </p:nvPr>
        </p:nvSpPr>
        <p:spPr>
          <a:xfrm>
            <a:off x="311700" y="1325800"/>
            <a:ext cx="3999900" cy="325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i="1" lang="en" sz="1050">
                <a:solidFill>
                  <a:srgbClr val="172B4D"/>
                </a:solidFill>
                <a:highlight>
                  <a:srgbClr val="FFFFFF"/>
                </a:highlight>
              </a:rPr>
              <a:t>As a user I'd like to be able to see icons in the header representing the social media presence of the Techlab so I can navigate and view their pages</a:t>
            </a:r>
            <a:endParaRPr i="1" sz="1050">
              <a:solidFill>
                <a:srgbClr val="172B4D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1" lang="en" sz="1050">
                <a:solidFill>
                  <a:srgbClr val="172B4D"/>
                </a:solidFill>
                <a:highlight>
                  <a:srgbClr val="FFFFFF"/>
                </a:highlight>
              </a:rPr>
              <a:t>Component:</a:t>
            </a:r>
            <a:endParaRPr b="1" sz="1050">
              <a:solidFill>
                <a:srgbClr val="172B4D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/>
            </a:b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 sz="1000"/>
              <a:t>Acceptance Test: </a:t>
            </a:r>
            <a:br>
              <a:rPr lang="en" sz="1000"/>
            </a:br>
            <a:r>
              <a:rPr b="1" lang="en" sz="1000"/>
              <a:t>Normal</a:t>
            </a:r>
            <a:r>
              <a:rPr lang="en" sz="1000"/>
              <a:t>: User clicks on each icon and is redirected to the correct links for Facebook, Twitter, Youtube channel and Githubs</a:t>
            </a:r>
            <a:br>
              <a:rPr lang="en" sz="1000"/>
            </a:br>
            <a:br>
              <a:rPr lang="en" sz="1000"/>
            </a:br>
            <a:r>
              <a:rPr b="1" lang="en" sz="1000"/>
              <a:t>Boundary</a:t>
            </a:r>
            <a:r>
              <a:rPr lang="en" sz="1000"/>
              <a:t>: User clicks on all corners of the image and is redirected</a:t>
            </a:r>
            <a:br>
              <a:rPr lang="en" sz="1000"/>
            </a:br>
            <a:r>
              <a:rPr lang="en" sz="1000"/>
              <a:t>                                         User can access these links when scrolled          ………………….                     down on the page                    </a:t>
            </a:r>
            <a:br>
              <a:rPr lang="en" sz="1000"/>
            </a:br>
            <a:br>
              <a:rPr lang="en" sz="1000"/>
            </a:br>
            <a:r>
              <a:rPr b="1" lang="en" sz="1000"/>
              <a:t>Abnormal</a:t>
            </a:r>
            <a:r>
              <a:rPr lang="en" sz="1000"/>
              <a:t>: The user can use TAB to navigate to these buttons and select using ENTER, opening links into a new tab</a:t>
            </a:r>
            <a:br>
              <a:rPr lang="en" sz="1000"/>
            </a:br>
            <a:r>
              <a:rPr lang="en" sz="1000"/>
              <a:t> </a:t>
            </a:r>
            <a:endParaRPr sz="1000"/>
          </a:p>
        </p:txBody>
      </p:sp>
      <p:sp>
        <p:nvSpPr>
          <p:cNvPr id="224" name="Google Shape;224;p37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Test SocialBanner component receives correct props and renders correct elements</a:t>
            </a:r>
            <a:endParaRPr sz="11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25" name="Google Shape;22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9425" y="2384025"/>
            <a:ext cx="2864450" cy="55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0650" y="3900300"/>
            <a:ext cx="1185189" cy="25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08350" y="2068475"/>
            <a:ext cx="2743825" cy="147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08352" y="3600275"/>
            <a:ext cx="2919776" cy="139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8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story 2</a:t>
            </a:r>
            <a:endParaRPr/>
          </a:p>
        </p:txBody>
      </p:sp>
      <p:sp>
        <p:nvSpPr>
          <p:cNvPr id="234" name="Google Shape;234;p38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172B4D"/>
                </a:solidFill>
                <a:highlight>
                  <a:schemeClr val="lt1"/>
                </a:highlight>
              </a:rPr>
              <a:t>As a user I would like to see a footer and header to display links to content of the website in order to easily navigate to parts of the website</a:t>
            </a:r>
            <a:endParaRPr sz="1050">
              <a:solidFill>
                <a:srgbClr val="172B4D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br>
              <a:rPr lang="en" sz="1100"/>
            </a:br>
            <a:r>
              <a:rPr lang="en" sz="1100"/>
              <a:t>Header &amp; Footer </a:t>
            </a:r>
            <a:endParaRPr sz="1100"/>
          </a:p>
        </p:txBody>
      </p:sp>
      <p:sp>
        <p:nvSpPr>
          <p:cNvPr id="235" name="Google Shape;235;p38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Normal: All links redirect to the correct page or act as an anchor to a specific part of a page from Footer and Header. H</a:t>
            </a:r>
            <a:endParaRPr sz="10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000"/>
              <a:t>Boundary: Header remains fixed on top of the page, anywhere the user scrolls. All links open properly at any position. </a:t>
            </a:r>
            <a:br>
              <a:rPr lang="en" sz="1000"/>
            </a:br>
            <a:br>
              <a:rPr lang="en" sz="1000"/>
            </a:br>
            <a:r>
              <a:rPr lang="en" sz="1000"/>
              <a:t>Abnormal: User can use keyboard controls to open the links to another page or drag to a new tab. </a:t>
            </a:r>
            <a:endParaRPr sz="1000"/>
          </a:p>
        </p:txBody>
      </p:sp>
      <p:pic>
        <p:nvPicPr>
          <p:cNvPr id="236" name="Google Shape;23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3103126"/>
            <a:ext cx="8223850" cy="57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38"/>
          <p:cNvPicPr preferRelativeResize="0"/>
          <p:nvPr/>
        </p:nvPicPr>
        <p:blipFill rotWithShape="1">
          <a:blip r:embed="rId4">
            <a:alphaModFix/>
          </a:blip>
          <a:srcRect b="0" l="0" r="1748" t="0"/>
          <a:stretch/>
        </p:blipFill>
        <p:spPr>
          <a:xfrm>
            <a:off x="238300" y="3728625"/>
            <a:ext cx="6712376" cy="124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9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story 3</a:t>
            </a:r>
            <a:endParaRPr/>
          </a:p>
        </p:txBody>
      </p:sp>
      <p:sp>
        <p:nvSpPr>
          <p:cNvPr id="243" name="Google Shape;243;p39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172B4D"/>
                </a:solidFill>
                <a:highlight>
                  <a:schemeClr val="lt1"/>
                </a:highlight>
              </a:rPr>
              <a:t>As a user I want to have a "contact us" form so that I can directly get into contact with the admins of the website.</a:t>
            </a:r>
            <a:endParaRPr sz="1050">
              <a:solidFill>
                <a:srgbClr val="172B4D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39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Acceptance test</a:t>
            </a:r>
            <a:br>
              <a:rPr lang="en"/>
            </a:br>
            <a:r>
              <a:rPr lang="en"/>
              <a:t>Normal: User clicks on “Get in touch” or “Contact us” from the header or footer, and is either anchored to the contact form on the page using a fade and scroll animation or new url. Map is also shown for physical contact.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User can type into the form and receive confirmation that the message has been sent.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Boundary: Links work on every page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Abnormal: User does not fill in the form correctly and receives error message to try again </a:t>
            </a:r>
            <a:endParaRPr/>
          </a:p>
        </p:txBody>
      </p:sp>
      <p:pic>
        <p:nvPicPr>
          <p:cNvPr id="245" name="Google Shape;24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485226"/>
            <a:ext cx="4455549" cy="1471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0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story 4</a:t>
            </a:r>
            <a:endParaRPr/>
          </a:p>
        </p:txBody>
      </p:sp>
      <p:sp>
        <p:nvSpPr>
          <p:cNvPr id="251" name="Google Shape;251;p40"/>
          <p:cNvSpPr txBox="1"/>
          <p:nvPr>
            <p:ph idx="1" type="body"/>
          </p:nvPr>
        </p:nvSpPr>
        <p:spPr>
          <a:xfrm>
            <a:off x="311700" y="1505700"/>
            <a:ext cx="3999900" cy="24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172B4D"/>
                </a:solidFill>
                <a:highlight>
                  <a:schemeClr val="lt1"/>
                </a:highlight>
              </a:rPr>
              <a:t>As a user I want to see an about page in order to get know more about the creators and admins of the TechLab website</a:t>
            </a:r>
            <a:endParaRPr/>
          </a:p>
        </p:txBody>
      </p:sp>
      <p:sp>
        <p:nvSpPr>
          <p:cNvPr id="252" name="Google Shape;252;p40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       Unit test to test About Page rendering</a:t>
            </a:r>
            <a:endParaRPr/>
          </a:p>
        </p:txBody>
      </p:sp>
      <p:pic>
        <p:nvPicPr>
          <p:cNvPr id="253" name="Google Shape;25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25" y="2346354"/>
            <a:ext cx="4520676" cy="17992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75400" y="1893657"/>
            <a:ext cx="2580824" cy="2300300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40"/>
          <p:cNvSpPr txBox="1"/>
          <p:nvPr/>
        </p:nvSpPr>
        <p:spPr>
          <a:xfrm>
            <a:off x="311725" y="4244100"/>
            <a:ext cx="8346000" cy="8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Normal: User clicks on “About” or  “Meet Us” links in the header/footer and is directed to an about page</a:t>
            </a:r>
            <a:br>
              <a:rPr lang="en" sz="1200">
                <a:latin typeface="Roboto"/>
                <a:ea typeface="Roboto"/>
                <a:cs typeface="Roboto"/>
                <a:sym typeface="Roboto"/>
              </a:rPr>
            </a:br>
            <a:r>
              <a:rPr lang="en" sz="1200">
                <a:latin typeface="Roboto"/>
                <a:ea typeface="Roboto"/>
                <a:cs typeface="Roboto"/>
                <a:sym typeface="Roboto"/>
              </a:rPr>
              <a:t>Boundary: User types in URL address ending with “/about” and is redirected to the about page</a:t>
            </a:r>
            <a:br>
              <a:rPr lang="en" sz="1200">
                <a:latin typeface="Roboto"/>
                <a:ea typeface="Roboto"/>
                <a:cs typeface="Roboto"/>
                <a:sym typeface="Roboto"/>
              </a:rPr>
            </a:br>
            <a:r>
              <a:rPr lang="en" sz="1200">
                <a:latin typeface="Roboto"/>
                <a:ea typeface="Roboto"/>
                <a:cs typeface="Roboto"/>
                <a:sym typeface="Roboto"/>
              </a:rPr>
              <a:t>Abnormal: User types in the wrong address and is redirected to 404 page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41"/>
          <p:cNvSpPr txBox="1"/>
          <p:nvPr>
            <p:ph type="title"/>
          </p:nvPr>
        </p:nvSpPr>
        <p:spPr>
          <a:xfrm>
            <a:off x="311700" y="1256050"/>
            <a:ext cx="8520600" cy="195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600">
                <a:solidFill>
                  <a:srgbClr val="FFFFFF"/>
                </a:solidFill>
              </a:rPr>
              <a:t>System </a:t>
            </a:r>
            <a:endParaRPr sz="56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600">
                <a:solidFill>
                  <a:srgbClr val="FFFFFF"/>
                </a:solidFill>
              </a:rPr>
              <a:t>A</a:t>
            </a:r>
            <a:r>
              <a:rPr lang="en" sz="5600">
                <a:solidFill>
                  <a:srgbClr val="FFFFFF"/>
                </a:solidFill>
              </a:rPr>
              <a:t>rchitecture</a:t>
            </a:r>
            <a:r>
              <a:rPr lang="en" sz="5600">
                <a:solidFill>
                  <a:srgbClr val="FFFFFF"/>
                </a:solidFill>
              </a:rPr>
              <a:t> </a:t>
            </a:r>
            <a:endParaRPr sz="5600">
              <a:solidFill>
                <a:srgbClr val="FFFFFF"/>
              </a:solidFill>
            </a:endParaRPr>
          </a:p>
        </p:txBody>
      </p:sp>
      <p:pic>
        <p:nvPicPr>
          <p:cNvPr id="261" name="Google Shape;26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4288" y="3293144"/>
            <a:ext cx="1165375" cy="165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99638" y="146700"/>
            <a:ext cx="2744725" cy="1136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24709" y="3293151"/>
            <a:ext cx="2323691" cy="165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/>
          <p:nvPr>
            <p:ph type="title"/>
          </p:nvPr>
        </p:nvSpPr>
        <p:spPr>
          <a:xfrm>
            <a:off x="311725" y="7295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Clients</a:t>
            </a:r>
            <a:endParaRPr/>
          </a:p>
        </p:txBody>
      </p:sp>
      <p:pic>
        <p:nvPicPr>
          <p:cNvPr id="77" name="Google Shape;77;p15"/>
          <p:cNvPicPr preferRelativeResize="0"/>
          <p:nvPr/>
        </p:nvPicPr>
        <p:blipFill rotWithShape="1">
          <a:blip r:embed="rId3">
            <a:alphaModFix/>
          </a:blip>
          <a:srcRect b="0" l="55337" r="0" t="0"/>
          <a:stretch/>
        </p:blipFill>
        <p:spPr>
          <a:xfrm>
            <a:off x="5589625" y="1937975"/>
            <a:ext cx="2048970" cy="258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04875" y="1937975"/>
            <a:ext cx="2580500" cy="2580500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5"/>
          <p:cNvSpPr txBox="1"/>
          <p:nvPr/>
        </p:nvSpPr>
        <p:spPr>
          <a:xfrm>
            <a:off x="1141850" y="1388875"/>
            <a:ext cx="1915200" cy="2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latin typeface="Roboto"/>
                <a:ea typeface="Roboto"/>
                <a:cs typeface="Roboto"/>
                <a:sym typeface="Roboto"/>
              </a:rPr>
              <a:t>Jim Cook</a:t>
            </a:r>
            <a:endParaRPr b="1" i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" name="Google Shape;80;p15"/>
          <p:cNvSpPr txBox="1"/>
          <p:nvPr/>
        </p:nvSpPr>
        <p:spPr>
          <a:xfrm>
            <a:off x="5457850" y="1388875"/>
            <a:ext cx="1915200" cy="2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1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latin typeface="Roboto"/>
                <a:ea typeface="Roboto"/>
                <a:cs typeface="Roboto"/>
                <a:sym typeface="Roboto"/>
              </a:rPr>
              <a:t>Viji Venkataramani</a:t>
            </a:r>
            <a:endParaRPr b="1" i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2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Front-end - Tools &amp; Frameworks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69" name="Google Shape;269;p42"/>
          <p:cNvSpPr txBox="1"/>
          <p:nvPr/>
        </p:nvSpPr>
        <p:spPr>
          <a:xfrm>
            <a:off x="501125" y="1600825"/>
            <a:ext cx="8094600" cy="33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Roboto"/>
                <a:ea typeface="Roboto"/>
                <a:cs typeface="Roboto"/>
                <a:sym typeface="Roboto"/>
              </a:rPr>
              <a:t>React: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-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Javascript framework/library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-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Chosen for its compositional nature (high reusability)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-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High capability (safety net if client expands requirements)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-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Fast development compared to vanilla JS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Roboto"/>
                <a:ea typeface="Roboto"/>
                <a:cs typeface="Roboto"/>
                <a:sym typeface="Roboto"/>
              </a:rPr>
              <a:t>HTML/CSS: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-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As standard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Roboto"/>
                <a:ea typeface="Roboto"/>
                <a:cs typeface="Roboto"/>
                <a:sym typeface="Roboto"/>
              </a:rPr>
              <a:t>Sass: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-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CSS preprocessor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-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Improves maintainability and structure of CSS (7-1 architecture)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3"/>
          <p:cNvSpPr txBox="1"/>
          <p:nvPr/>
        </p:nvSpPr>
        <p:spPr>
          <a:xfrm>
            <a:off x="62125" y="198800"/>
            <a:ext cx="3888600" cy="31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Roboto"/>
                <a:ea typeface="Roboto"/>
                <a:cs typeface="Roboto"/>
                <a:sym typeface="Roboto"/>
              </a:rPr>
              <a:t>Jest: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Roboto"/>
              <a:buChar char="-"/>
            </a:pPr>
            <a:r>
              <a:rPr lang="en" sz="1500">
                <a:latin typeface="Roboto"/>
                <a:ea typeface="Roboto"/>
                <a:cs typeface="Roboto"/>
                <a:sym typeface="Roboto"/>
              </a:rPr>
              <a:t>Javascript unit and integration testing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Roboto"/>
              <a:buChar char="-"/>
            </a:pPr>
            <a:r>
              <a:rPr lang="en" sz="1500">
                <a:latin typeface="Roboto"/>
                <a:ea typeface="Roboto"/>
                <a:cs typeface="Roboto"/>
                <a:sym typeface="Roboto"/>
              </a:rPr>
              <a:t>Chosen because it includes testing, coverage reporting and mocking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Roboto"/>
              <a:buChar char="-"/>
            </a:pPr>
            <a:r>
              <a:rPr lang="en" sz="1500">
                <a:latin typeface="Roboto"/>
                <a:ea typeface="Roboto"/>
                <a:cs typeface="Roboto"/>
                <a:sym typeface="Roboto"/>
              </a:rPr>
              <a:t>Familiar with it so no learning time required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Roboto"/>
                <a:ea typeface="Roboto"/>
                <a:cs typeface="Roboto"/>
                <a:sym typeface="Roboto"/>
              </a:rPr>
              <a:t>Enzyme: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Roboto"/>
              <a:buChar char="-"/>
            </a:pPr>
            <a:r>
              <a:rPr lang="en" sz="1500">
                <a:latin typeface="Roboto"/>
                <a:ea typeface="Roboto"/>
                <a:cs typeface="Roboto"/>
                <a:sym typeface="Roboto"/>
              </a:rPr>
              <a:t>Testing library build by airbnb for testing React components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Roboto"/>
              <a:buChar char="-"/>
            </a:pPr>
            <a:r>
              <a:rPr lang="en" sz="1500">
                <a:latin typeface="Roboto"/>
                <a:ea typeface="Roboto"/>
                <a:cs typeface="Roboto"/>
                <a:sym typeface="Roboto"/>
              </a:rPr>
              <a:t>Used to mount components on a virtual DOM for interaction/assertion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Roboto"/>
                <a:ea typeface="Roboto"/>
                <a:cs typeface="Roboto"/>
                <a:sym typeface="Roboto"/>
              </a:rPr>
              <a:t>Cypress.io: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Roboto"/>
              <a:buChar char="-"/>
            </a:pPr>
            <a:r>
              <a:rPr lang="en" sz="1500">
                <a:latin typeface="Roboto"/>
                <a:ea typeface="Roboto"/>
                <a:cs typeface="Roboto"/>
                <a:sym typeface="Roboto"/>
              </a:rPr>
              <a:t>E2E testing library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Roboto"/>
              <a:buChar char="-"/>
            </a:pPr>
            <a:r>
              <a:rPr lang="en" sz="1500">
                <a:latin typeface="Roboto"/>
                <a:ea typeface="Roboto"/>
                <a:cs typeface="Roboto"/>
                <a:sym typeface="Roboto"/>
              </a:rPr>
              <a:t>Can traverse a website simulating events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Roboto"/>
              <a:buChar char="-"/>
            </a:pPr>
            <a:r>
              <a:rPr lang="en" sz="1500">
                <a:latin typeface="Roboto"/>
                <a:ea typeface="Roboto"/>
                <a:cs typeface="Roboto"/>
                <a:sym typeface="Roboto"/>
              </a:rPr>
              <a:t>Will be used for total system tests ensuring front 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Roboto"/>
                <a:ea typeface="Roboto"/>
                <a:cs typeface="Roboto"/>
                <a:sym typeface="Roboto"/>
              </a:rPr>
              <a:t>and back end communicating correctly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75" name="Google Shape;275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02600" y="1826350"/>
            <a:ext cx="5341400" cy="3317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4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Front-end - Test Examples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81" name="Google Shape;281;p44"/>
          <p:cNvSpPr txBox="1"/>
          <p:nvPr/>
        </p:nvSpPr>
        <p:spPr>
          <a:xfrm>
            <a:off x="233275" y="1208450"/>
            <a:ext cx="8521500" cy="389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Roboto"/>
                <a:ea typeface="Roboto"/>
                <a:cs typeface="Roboto"/>
                <a:sym typeface="Roboto"/>
              </a:rPr>
              <a:t>Story #1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:  As a reader I want to search for articles so I can find related articles that I'm interested in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 u="sng">
                <a:latin typeface="Roboto"/>
                <a:ea typeface="Roboto"/>
                <a:cs typeface="Roboto"/>
                <a:sym typeface="Roboto"/>
              </a:rPr>
              <a:t>Test plan</a:t>
            </a:r>
            <a:r>
              <a:rPr lang="en" u="sng">
                <a:latin typeface="Roboto"/>
                <a:ea typeface="Roboto"/>
                <a:cs typeface="Roboto"/>
                <a:sym typeface="Roboto"/>
              </a:rPr>
              <a:t>:</a:t>
            </a:r>
            <a:endParaRPr u="sng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Roboto"/>
                <a:ea typeface="Roboto"/>
                <a:cs typeface="Roboto"/>
                <a:sym typeface="Roboto"/>
              </a:rPr>
              <a:t>System test</a:t>
            </a:r>
            <a:r>
              <a:rPr lang="en" sz="1600">
                <a:latin typeface="Roboto"/>
                <a:ea typeface="Roboto"/>
                <a:cs typeface="Roboto"/>
                <a:sym typeface="Roboto"/>
              </a:rPr>
              <a:t>: </a:t>
            </a:r>
            <a:r>
              <a:rPr i="1" lang="en">
                <a:latin typeface="Roboto"/>
                <a:ea typeface="Roboto"/>
                <a:cs typeface="Roboto"/>
                <a:sym typeface="Roboto"/>
              </a:rPr>
              <a:t>Cypress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will be used. It will trigger a search and assert at least one article has been returned and rendered by the search by looking for the component's data-componentType attribute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An enzyme test will be written with a mounted </a:t>
            </a:r>
            <a:r>
              <a:rPr i="1" lang="en">
                <a:latin typeface="Roboto"/>
                <a:ea typeface="Roboto"/>
                <a:cs typeface="Roboto"/>
                <a:sym typeface="Roboto"/>
              </a:rPr>
              <a:t>&lt;SearchResultsContainer /&gt;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component which will make an API call to a mocked endpoint. We will assert the </a:t>
            </a:r>
            <a:r>
              <a:rPr i="1" lang="en">
                <a:latin typeface="Roboto"/>
                <a:ea typeface="Roboto"/>
                <a:cs typeface="Roboto"/>
                <a:sym typeface="Roboto"/>
              </a:rPr>
              <a:t>&lt;SearchResultsContainer /&gt;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renders the correct SearchResult components (based on the mock)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Roboto"/>
                <a:ea typeface="Roboto"/>
                <a:cs typeface="Roboto"/>
                <a:sym typeface="Roboto"/>
              </a:rPr>
              <a:t>Story #2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: As a reader I would like to look through categories and tags so I can find all related articles at once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Roboto"/>
                <a:ea typeface="Roboto"/>
                <a:cs typeface="Roboto"/>
                <a:sym typeface="Roboto"/>
              </a:rPr>
              <a:t>System test: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Cypress - trigger a search with a specific tag set, assertion iterates over each search result ensuring all have the matching tag rendered in the DOM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8C8C8C"/>
            </a:gs>
            <a:gs pos="100000">
              <a:srgbClr val="404040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5"/>
          <p:cNvSpPr txBox="1"/>
          <p:nvPr>
            <p:ph idx="4294967295"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solidFill>
                  <a:srgbClr val="000000"/>
                </a:solidFill>
              </a:rPr>
              <a:t>Backend</a:t>
            </a:r>
            <a:endParaRPr b="1" i="1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6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rgbClr val="FFFFFF"/>
                </a:solidFill>
              </a:rPr>
              <a:t>Back-end - Tools &amp; Frameworks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92" name="Google Shape;292;p46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Python3.5/Django</a:t>
            </a:r>
            <a:endParaRPr b="1"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MVC web framework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Thoroughly featured for complex web development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200"/>
              <a:t>Built-in database features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200"/>
              <a:t>Built-in user system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200"/>
              <a:t>Administration tools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200"/>
              <a:t>Industry standard security implementations</a:t>
            </a:r>
            <a:endParaRPr sz="12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Used in large-scale industry applications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200"/>
              <a:t>Social media: Instagram, Spotify, Youtube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200"/>
              <a:t>Cloud services: Dropbox, Bitbucket</a:t>
            </a:r>
            <a:endParaRPr sz="12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Framework used in existing implementation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200"/>
              <a:t>Does not require environment changes to server</a:t>
            </a:r>
            <a:endParaRPr sz="12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7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rgbClr val="FFFFFF"/>
                </a:solidFill>
              </a:rPr>
              <a:t>Back-end - Tools &amp; Frameworks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98" name="Google Shape;298;p47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MySQL</a:t>
            </a:r>
            <a:r>
              <a:rPr lang="en"/>
              <a:t> Databases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Reliable, secure DBMS, used commonly in industry applications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Military/Government applications: US navy, NASA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Social media/News: Tumblr, Twitter, BBC News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Django support for MySQL 5.6+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DBMS </a:t>
            </a:r>
            <a:r>
              <a:rPr lang="en"/>
              <a:t>used in existing implementation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8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Django - RESTful API framework</a:t>
            </a:r>
            <a:endParaRPr/>
          </a:p>
        </p:txBody>
      </p:sp>
      <p:sp>
        <p:nvSpPr>
          <p:cNvPr id="304" name="Google Shape;304;p48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Web framework for Python 3.5</a:t>
            </a:r>
            <a:br>
              <a:rPr lang="en"/>
            </a:b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Used for the original Techlab Trends codebase</a:t>
            </a:r>
            <a:br>
              <a:rPr lang="en"/>
            </a:b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Front-end: Integrates ReactJS to serve practical interfaces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Back-end: Integrates MySQL using Connectors to fulfill database-related requirements.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9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Back-end Testing</a:t>
            </a:r>
            <a:endParaRPr/>
          </a:p>
        </p:txBody>
      </p:sp>
      <p:sp>
        <p:nvSpPr>
          <p:cNvPr id="310" name="Google Shape;310;p49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Purpose of system back-end is to resolve API calls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Unit testing: Standard Python </a:t>
            </a:r>
            <a:r>
              <a:rPr i="1" lang="en"/>
              <a:t>unittest</a:t>
            </a:r>
            <a:r>
              <a:rPr lang="en"/>
              <a:t> module for Django</a:t>
            </a:r>
            <a:endParaRPr sz="1200"/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200"/>
              <a:t>API reference to be used as foundation of testing I/O, e.g.</a:t>
            </a:r>
            <a:br>
              <a:rPr lang="en" sz="1200"/>
            </a:br>
            <a:r>
              <a:rPr lang="en" sz="1000"/>
              <a:t>	For valid input “GET </a:t>
            </a:r>
            <a:r>
              <a:rPr i="1" lang="en" sz="1000"/>
              <a:t>/article/[id]</a:t>
            </a:r>
            <a:r>
              <a:rPr lang="en" sz="1000"/>
              <a:t>”,</a:t>
            </a:r>
            <a:br>
              <a:rPr lang="en" sz="1000"/>
            </a:br>
            <a:r>
              <a:rPr lang="en" sz="1000"/>
              <a:t>	Expect JSON object:</a:t>
            </a:r>
            <a:br>
              <a:rPr lang="en" sz="1000"/>
            </a:br>
            <a:r>
              <a:rPr lang="en" sz="1000"/>
              <a:t>	{ success: true, article: { title: [article </a:t>
            </a:r>
            <a:r>
              <a:rPr i="1" lang="en" sz="1000"/>
              <a:t>id</a:t>
            </a:r>
            <a:r>
              <a:rPr lang="en" sz="1000"/>
              <a:t> title], content: </a:t>
            </a:r>
            <a:r>
              <a:rPr lang="en" sz="1000"/>
              <a:t>title: [article </a:t>
            </a:r>
            <a:r>
              <a:rPr i="1" lang="en" sz="1000"/>
              <a:t>id</a:t>
            </a:r>
            <a:r>
              <a:rPr lang="en" sz="1000"/>
              <a:t> content], image: title: [article </a:t>
            </a:r>
            <a:r>
              <a:rPr i="1" lang="en" sz="1000"/>
              <a:t>id</a:t>
            </a:r>
            <a:r>
              <a:rPr lang="en" sz="1000"/>
              <a:t> header image], </a:t>
            </a:r>
            <a:br>
              <a:rPr lang="en" sz="1000"/>
            </a:br>
            <a:r>
              <a:rPr lang="en" sz="1000"/>
              <a:t>	  author: [article </a:t>
            </a:r>
            <a:r>
              <a:rPr i="1" lang="en" sz="1000"/>
              <a:t>id </a:t>
            </a:r>
            <a:r>
              <a:rPr lang="en" sz="1000"/>
              <a:t>author], tags: [tags associated with article </a:t>
            </a:r>
            <a:r>
              <a:rPr i="1" lang="en" sz="1000"/>
              <a:t>id</a:t>
            </a:r>
            <a:r>
              <a:rPr lang="en" sz="1000"/>
              <a:t>] } };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Security testing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Common SQL injection vectors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Cross-site vulnerabilities (XSS/CSRF)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Stress testing for availability under high load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4D4D4D"/>
            </a:gs>
            <a:gs pos="100000">
              <a:srgbClr val="000000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50"/>
          <p:cNvSpPr txBox="1"/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000000"/>
                </a:solidFill>
              </a:rPr>
              <a:t>Group Collaboration and processes</a:t>
            </a:r>
            <a:endParaRPr i="1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51"/>
          <p:cNvSpPr txBox="1"/>
          <p:nvPr/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Collaboration over documents</a:t>
            </a:r>
            <a:endParaRPr sz="3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1" name="Google Shape;321;p51"/>
          <p:cNvSpPr txBox="1"/>
          <p:nvPr/>
        </p:nvSpPr>
        <p:spPr>
          <a:xfrm>
            <a:off x="311700" y="1229975"/>
            <a:ext cx="39999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2" name="Google Shape;322;p51"/>
          <p:cNvSpPr txBox="1"/>
          <p:nvPr/>
        </p:nvSpPr>
        <p:spPr>
          <a:xfrm>
            <a:off x="4832400" y="1229975"/>
            <a:ext cx="39999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23" name="Google Shape;323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3238" y="1108400"/>
            <a:ext cx="5677525" cy="368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695" y="3483295"/>
            <a:ext cx="1302350" cy="123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TechLab Description</a:t>
            </a:r>
            <a:endParaRPr/>
          </a:p>
        </p:txBody>
      </p:sp>
      <p:sp>
        <p:nvSpPr>
          <p:cNvPr id="86" name="Google Shape;86;p16"/>
          <p:cNvSpPr txBox="1"/>
          <p:nvPr>
            <p:ph idx="4294967295" type="body"/>
          </p:nvPr>
        </p:nvSpPr>
        <p:spPr>
          <a:xfrm>
            <a:off x="138925" y="1329875"/>
            <a:ext cx="8446500" cy="302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URL: </a:t>
            </a:r>
            <a:r>
              <a:rPr lang="en" u="sng">
                <a:solidFill>
                  <a:schemeClr val="hlink"/>
                </a:solidFill>
                <a:hlinkClick r:id="rId3"/>
              </a:rPr>
              <a:t>trends.techlab.works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Web platform for sharing tech trends and projects by TechLab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Targeted at students, staff, </a:t>
            </a:r>
            <a:r>
              <a:rPr lang="en"/>
              <a:t>educators</a:t>
            </a:r>
            <a:r>
              <a:rPr lang="en"/>
              <a:t>, researchers and external partners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TechLab aims to provide a source of information for research projects.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8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8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8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8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8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8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8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52"/>
          <p:cNvSpPr txBox="1"/>
          <p:nvPr/>
        </p:nvSpPr>
        <p:spPr>
          <a:xfrm>
            <a:off x="311700" y="432263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Bitbucket - Git repository for codebase &amp; files </a:t>
            </a:r>
            <a:endParaRPr sz="24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30" name="Google Shape;33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67425"/>
            <a:ext cx="4313175" cy="1754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59149" y="142475"/>
            <a:ext cx="1277000" cy="118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3350" y="3222575"/>
            <a:ext cx="4799474" cy="184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5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52824" y="1772150"/>
            <a:ext cx="3686378" cy="2139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3"/>
          <p:cNvSpPr txBox="1"/>
          <p:nvPr>
            <p:ph type="title"/>
          </p:nvPr>
        </p:nvSpPr>
        <p:spPr>
          <a:xfrm>
            <a:off x="261375" y="355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Trello Board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9" name="Google Shape;339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2725" y="1024650"/>
            <a:ext cx="7997900" cy="3929076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53"/>
          <p:cNvSpPr txBox="1"/>
          <p:nvPr/>
        </p:nvSpPr>
        <p:spPr>
          <a:xfrm>
            <a:off x="261375" y="3369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2A399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2A399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41" name="Google Shape;341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2725" y="1024650"/>
            <a:ext cx="7997900" cy="3929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54975" y="3811925"/>
            <a:ext cx="2780475" cy="98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54"/>
          <p:cNvSpPr txBox="1"/>
          <p:nvPr/>
        </p:nvSpPr>
        <p:spPr>
          <a:xfrm>
            <a:off x="210950" y="271425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Slack -  Client   </a:t>
            </a:r>
            <a:endParaRPr sz="3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interaction</a:t>
            </a:r>
            <a:endParaRPr sz="3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48" name="Google Shape;348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6676" y="1913100"/>
            <a:ext cx="3422874" cy="2557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18550" y="3841020"/>
            <a:ext cx="1074800" cy="99083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60825" y="783719"/>
            <a:ext cx="4112201" cy="1015900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54"/>
          <p:cNvSpPr txBox="1"/>
          <p:nvPr/>
        </p:nvSpPr>
        <p:spPr>
          <a:xfrm>
            <a:off x="4595125" y="1837050"/>
            <a:ext cx="3843600" cy="4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Scope Statement signatures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2" name="Google Shape;352;p54"/>
          <p:cNvSpPr txBox="1"/>
          <p:nvPr/>
        </p:nvSpPr>
        <p:spPr>
          <a:xfrm>
            <a:off x="4572000" y="4224050"/>
            <a:ext cx="32637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Email correspondence with clients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53" name="Google Shape;353;p5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60825" y="2524963"/>
            <a:ext cx="4571016" cy="16990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5"/>
          <p:cNvSpPr txBox="1"/>
          <p:nvPr/>
        </p:nvSpPr>
        <p:spPr>
          <a:xfrm>
            <a:off x="4375050" y="1347175"/>
            <a:ext cx="3999900" cy="20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222222"/>
                </a:solidFill>
              </a:rPr>
              <a:t>Directly Responsible Individuals (DRI)</a:t>
            </a:r>
            <a:endParaRPr b="1">
              <a:solidFill>
                <a:srgbClr val="222222"/>
              </a:solidFill>
            </a:endParaRPr>
          </a:p>
          <a:p>
            <a:pPr indent="-317500" lvl="0" marL="457200" rtl="0" algn="l">
              <a:lnSpc>
                <a:spcPct val="120000"/>
              </a:lnSpc>
              <a:spcBef>
                <a:spcPts val="2000"/>
              </a:spcBef>
              <a:spcAft>
                <a:spcPts val="0"/>
              </a:spcAft>
              <a:buClr>
                <a:srgbClr val="222222"/>
              </a:buClr>
              <a:buSzPts val="1400"/>
              <a:buFont typeface="Arial"/>
              <a:buChar char="●"/>
            </a:pPr>
            <a:r>
              <a:rPr lang="en">
                <a:solidFill>
                  <a:srgbClr val="222222"/>
                </a:solidFill>
              </a:rPr>
              <a:t>Promotes taking ownership for tasks and therefore holding members accountable </a:t>
            </a:r>
            <a:endParaRPr>
              <a:solidFill>
                <a:srgbClr val="222222"/>
              </a:solidFill>
            </a:endParaRPr>
          </a:p>
          <a:p>
            <a:pPr indent="-3175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00"/>
              <a:buFont typeface="Arial"/>
              <a:buChar char="●"/>
            </a:pPr>
            <a:r>
              <a:rPr lang="en">
                <a:solidFill>
                  <a:srgbClr val="222222"/>
                </a:solidFill>
              </a:rPr>
              <a:t>Alleviates strain on manager </a:t>
            </a:r>
            <a:endParaRPr>
              <a:solidFill>
                <a:srgbClr val="222222"/>
              </a:solidFill>
            </a:endParaRPr>
          </a:p>
          <a:p>
            <a:pPr indent="0" lvl="0" marL="0" rtl="0" algn="l">
              <a:lnSpc>
                <a:spcPct val="120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22222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359" name="Google Shape;359;p55"/>
          <p:cNvGraphicFramePr/>
          <p:nvPr/>
        </p:nvGraphicFramePr>
        <p:xfrm>
          <a:off x="311700" y="1347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{3E5017FB-88D5-49C4-9302-C21953D81F9F}</a:tableStyleId>
              </a:tblPr>
              <a:tblGrid>
                <a:gridCol w="1467950"/>
                <a:gridCol w="2123825"/>
              </a:tblGrid>
              <a:tr h="5561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XP Role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Members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540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Tracker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Adam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540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Manager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Adam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540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Customer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JooHwan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540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Programmer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Clinton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540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Tester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Vicky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540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Doomsayer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Cameron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360" name="Google Shape;360;p55"/>
          <p:cNvSpPr txBox="1"/>
          <p:nvPr/>
        </p:nvSpPr>
        <p:spPr>
          <a:xfrm>
            <a:off x="4468650" y="2859350"/>
            <a:ext cx="3999900" cy="20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222222"/>
                </a:solidFill>
              </a:rPr>
              <a:t>Group Roles</a:t>
            </a:r>
            <a:endParaRPr b="1">
              <a:solidFill>
                <a:srgbClr val="222222"/>
              </a:solidFill>
            </a:endParaRPr>
          </a:p>
          <a:p>
            <a:pPr indent="0" lvl="0" marL="0" rtl="0" algn="l">
              <a:lnSpc>
                <a:spcPct val="120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22222"/>
                </a:solidFill>
              </a:rPr>
              <a:t>Git Expert - Cameron </a:t>
            </a:r>
            <a:br>
              <a:rPr lang="en">
                <a:solidFill>
                  <a:srgbClr val="222222"/>
                </a:solidFill>
              </a:rPr>
            </a:br>
            <a:r>
              <a:rPr lang="en">
                <a:solidFill>
                  <a:srgbClr val="222222"/>
                </a:solidFill>
              </a:rPr>
              <a:t>Slack Expert - Clinton</a:t>
            </a:r>
            <a:br>
              <a:rPr lang="en">
                <a:solidFill>
                  <a:srgbClr val="222222"/>
                </a:solidFill>
              </a:rPr>
            </a:br>
            <a:r>
              <a:rPr lang="en">
                <a:solidFill>
                  <a:srgbClr val="222222"/>
                </a:solidFill>
              </a:rPr>
              <a:t>BitBucket Expert - Adam  </a:t>
            </a:r>
            <a:br>
              <a:rPr lang="en">
                <a:solidFill>
                  <a:srgbClr val="222222"/>
                </a:solidFill>
              </a:rPr>
            </a:br>
            <a:r>
              <a:rPr lang="en">
                <a:solidFill>
                  <a:srgbClr val="222222"/>
                </a:solidFill>
              </a:rPr>
              <a:t>XP Expert - JooHwan, Vicky</a:t>
            </a:r>
            <a:endParaRPr>
              <a:solidFill>
                <a:srgbClr val="222222"/>
              </a:solidFill>
            </a:endParaRPr>
          </a:p>
          <a:p>
            <a:pPr indent="0" lvl="0" marL="0" rtl="0" algn="l">
              <a:lnSpc>
                <a:spcPct val="120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222222"/>
              </a:solidFill>
            </a:endParaRPr>
          </a:p>
          <a:p>
            <a:pPr indent="0" lvl="0" marL="0" rtl="0" algn="l">
              <a:lnSpc>
                <a:spcPct val="120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22222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1" name="Google Shape;361;p55"/>
          <p:cNvSpPr txBox="1"/>
          <p:nvPr/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XP </a:t>
            </a:r>
            <a:endParaRPr sz="3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5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Weekly roles and deliverables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67" name="Google Shape;367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100" y="1456238"/>
            <a:ext cx="5266274" cy="223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21280" y="2746350"/>
            <a:ext cx="5811044" cy="223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57"/>
          <p:cNvSpPr txBox="1"/>
          <p:nvPr>
            <p:ph idx="1" type="body"/>
          </p:nvPr>
        </p:nvSpPr>
        <p:spPr>
          <a:xfrm>
            <a:off x="274300" y="704438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p57"/>
          <p:cNvSpPr txBox="1"/>
          <p:nvPr>
            <p:ph idx="2" type="body"/>
          </p:nvPr>
        </p:nvSpPr>
        <p:spPr>
          <a:xfrm>
            <a:off x="4795000" y="704438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p57"/>
          <p:cNvSpPr txBox="1"/>
          <p:nvPr/>
        </p:nvSpPr>
        <p:spPr>
          <a:xfrm>
            <a:off x="199475" y="492263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Issues</a:t>
            </a:r>
            <a:endParaRPr sz="3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6" name="Google Shape;376;p57"/>
          <p:cNvSpPr txBox="1"/>
          <p:nvPr/>
        </p:nvSpPr>
        <p:spPr>
          <a:xfrm>
            <a:off x="199475" y="1312238"/>
            <a:ext cx="39999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Issues</a:t>
            </a:r>
            <a:endParaRPr b="1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</a:pPr>
            <a:r>
              <a:rPr lang="en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Some members lacked knowledge and experience in web development.</a:t>
            </a:r>
            <a:endParaRPr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</a:pPr>
            <a:r>
              <a:rPr lang="en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Having no apparent limitation in terms of structure, design and implementation. (Scope/project creep)</a:t>
            </a:r>
            <a:endParaRPr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</a:pPr>
            <a:r>
              <a:rPr lang="en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Missing data and components from original platform</a:t>
            </a:r>
            <a:endParaRPr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7" name="Google Shape;377;p57"/>
          <p:cNvSpPr txBox="1"/>
          <p:nvPr/>
        </p:nvSpPr>
        <p:spPr>
          <a:xfrm>
            <a:off x="4720175" y="1312238"/>
            <a:ext cx="39999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Progress</a:t>
            </a:r>
            <a:endParaRPr b="1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</a:pPr>
            <a:r>
              <a:rPr lang="en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Members consistently spent time learning web development and those with experience supported others.</a:t>
            </a:r>
            <a:endParaRPr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</a:pPr>
            <a:r>
              <a:rPr lang="en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Set up clear distinction between prioritised user stories and stretch goals.</a:t>
            </a:r>
            <a:endParaRPr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</a:pPr>
            <a:r>
              <a:rPr lang="en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Created dummy data and interface for admins to better manage components.</a:t>
            </a:r>
            <a:endParaRPr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58"/>
          <p:cNvSpPr txBox="1"/>
          <p:nvPr>
            <p:ph idx="1" type="body"/>
          </p:nvPr>
        </p:nvSpPr>
        <p:spPr>
          <a:xfrm>
            <a:off x="274300" y="704438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p58"/>
          <p:cNvSpPr txBox="1"/>
          <p:nvPr>
            <p:ph idx="2" type="body"/>
          </p:nvPr>
        </p:nvSpPr>
        <p:spPr>
          <a:xfrm>
            <a:off x="4795000" y="704438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p58"/>
          <p:cNvSpPr txBox="1"/>
          <p:nvPr/>
        </p:nvSpPr>
        <p:spPr>
          <a:xfrm>
            <a:off x="199475" y="492263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Critique</a:t>
            </a:r>
            <a:endParaRPr sz="3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5" name="Google Shape;385;p58"/>
          <p:cNvSpPr txBox="1"/>
          <p:nvPr/>
        </p:nvSpPr>
        <p:spPr>
          <a:xfrm>
            <a:off x="199475" y="1312238"/>
            <a:ext cx="39999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What has worked well</a:t>
            </a:r>
            <a:endParaRPr b="1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</a:pPr>
            <a:r>
              <a:rPr lang="en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Members are present at offline meetings and responsive offline - great communication</a:t>
            </a:r>
            <a:endParaRPr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</a:pPr>
            <a:r>
              <a:rPr lang="en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Use of online tools such as Trello board, Slack to keep track of deliverables and individual progress</a:t>
            </a:r>
            <a:endParaRPr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</a:pPr>
            <a:r>
              <a:rPr lang="en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Experts made sure the team is aware of all the components used in the project</a:t>
            </a:r>
            <a:endParaRPr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</a:pPr>
            <a:r>
              <a:rPr lang="en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XP roles assigned each member responsibilities as a group member. E.g. the manager helps run smooth meetings and delegates tasks quickly</a:t>
            </a:r>
            <a:endParaRPr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6" name="Google Shape;386;p58"/>
          <p:cNvSpPr txBox="1"/>
          <p:nvPr/>
        </p:nvSpPr>
        <p:spPr>
          <a:xfrm>
            <a:off x="4720175" y="1312238"/>
            <a:ext cx="39999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What needs improvement</a:t>
            </a:r>
            <a:endParaRPr b="1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</a:pPr>
            <a:r>
              <a:rPr lang="en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Clearer division of tasks - Although Trello had achieved this, we needed more detailed and distinctive descriptions of tasks</a:t>
            </a:r>
            <a:endParaRPr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</a:pPr>
            <a:r>
              <a:rPr lang="en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Decomposition of tasks so that each member was directly responsible for more specific work packages. </a:t>
            </a:r>
            <a:endParaRPr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</a:pPr>
            <a:r>
              <a:rPr lang="en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Individuals to spend more quality time earlier stage to gain required knowledge. E.g. Django, React.js.</a:t>
            </a:r>
            <a:endParaRPr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DFE9FB"/>
            </a:gs>
            <a:gs pos="49000">
              <a:srgbClr val="D0E0E3"/>
            </a:gs>
            <a:gs pos="78000">
              <a:srgbClr val="9FBEE5"/>
            </a:gs>
            <a:gs pos="100000">
              <a:srgbClr val="6E9BE7"/>
            </a:gs>
          </a:gsLst>
          <a:lin ang="5400012" scaled="0"/>
        </a:gradFill>
      </p:bgPr>
    </p:bg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59"/>
          <p:cNvSpPr txBox="1"/>
          <p:nvPr>
            <p:ph type="title"/>
          </p:nvPr>
        </p:nvSpPr>
        <p:spPr>
          <a:xfrm>
            <a:off x="650875" y="1886847"/>
            <a:ext cx="8222100" cy="83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solidFill>
                  <a:srgbClr val="0000FF"/>
                </a:solidFill>
              </a:rPr>
              <a:t>Thank you</a:t>
            </a:r>
            <a:endParaRPr b="1" i="1">
              <a:solidFill>
                <a:srgbClr val="0000FF"/>
              </a:solidFill>
            </a:endParaRPr>
          </a:p>
        </p:txBody>
      </p:sp>
      <p:pic>
        <p:nvPicPr>
          <p:cNvPr id="392" name="Google Shape;392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01525" y="1886850"/>
            <a:ext cx="2442475" cy="325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075" y="384150"/>
            <a:ext cx="8839200" cy="43751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/>
          <p:nvPr>
            <p:ph type="title"/>
          </p:nvPr>
        </p:nvSpPr>
        <p:spPr>
          <a:xfrm>
            <a:off x="311700" y="33907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TechLab Trends HomePage</a:t>
            </a:r>
            <a:endParaRPr/>
          </a:p>
        </p:txBody>
      </p:sp>
      <p:pic>
        <p:nvPicPr>
          <p:cNvPr id="97" name="Google Shape;9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2901" y="1017800"/>
            <a:ext cx="8269401" cy="412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9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Old Website Walkthrough - Search</a:t>
            </a:r>
            <a:endParaRPr/>
          </a:p>
        </p:txBody>
      </p:sp>
      <p:pic>
        <p:nvPicPr>
          <p:cNvPr id="103" name="Google Shape;10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1950" y="1124625"/>
            <a:ext cx="7787788" cy="401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7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0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TechLab Previous Issues</a:t>
            </a:r>
            <a:endParaRPr/>
          </a:p>
        </p:txBody>
      </p:sp>
      <p:sp>
        <p:nvSpPr>
          <p:cNvPr id="109" name="Google Shape;109;p20"/>
          <p:cNvSpPr txBox="1"/>
          <p:nvPr>
            <p:ph idx="1" type="body"/>
          </p:nvPr>
        </p:nvSpPr>
        <p:spPr>
          <a:xfrm>
            <a:off x="4656225" y="200350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Need for a redesigned UI/UX for easier and more engaging browsing.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	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b="1" lang="en" sz="1800">
                <a:latin typeface="Calibri"/>
                <a:ea typeface="Calibri"/>
                <a:cs typeface="Calibri"/>
                <a:sym typeface="Calibri"/>
              </a:rPr>
              <a:t>Basic search capabilities</a:t>
            </a: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, only shows trends and related projects 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No navigation between articles back to home page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Lacks tagging system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8C8C8C"/>
            </a:gs>
            <a:gs pos="100000">
              <a:srgbClr val="404040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1"/>
          <p:cNvSpPr txBox="1"/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solidFill>
                  <a:srgbClr val="000000"/>
                </a:solidFill>
              </a:rPr>
              <a:t>Requirements</a:t>
            </a:r>
            <a:endParaRPr b="1" i="1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aradigm">
  <a:themeElements>
    <a:clrScheme name="Paradigm">
      <a:dk1>
        <a:srgbClr val="31394D"/>
      </a:dk1>
      <a:lt1>
        <a:srgbClr val="FFFFFF"/>
      </a:lt1>
      <a:dk2>
        <a:srgbClr val="666666"/>
      </a:dk2>
      <a:lt2>
        <a:srgbClr val="626B73"/>
      </a:lt2>
      <a:accent1>
        <a:srgbClr val="002F4A"/>
      </a:accent1>
      <a:accent2>
        <a:srgbClr val="D9C4B1"/>
      </a:accent2>
      <a:accent3>
        <a:srgbClr val="EDE3DA"/>
      </a:accent3>
      <a:accent4>
        <a:srgbClr val="B85741"/>
      </a:accent4>
      <a:accent5>
        <a:srgbClr val="009384"/>
      </a:accent5>
      <a:accent6>
        <a:srgbClr val="D0F6FF"/>
      </a:accent6>
      <a:hlink>
        <a:srgbClr val="009384"/>
      </a:hlink>
      <a:folHlink>
        <a:srgbClr val="0093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